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27"/>
  </p:notesMasterIdLst>
  <p:sldIdLst>
    <p:sldId id="256" r:id="rId3"/>
    <p:sldId id="284" r:id="rId4"/>
    <p:sldId id="287" r:id="rId5"/>
    <p:sldId id="286" r:id="rId6"/>
    <p:sldId id="289" r:id="rId7"/>
    <p:sldId id="290" r:id="rId8"/>
    <p:sldId id="291" r:id="rId9"/>
    <p:sldId id="292" r:id="rId10"/>
    <p:sldId id="293" r:id="rId11"/>
    <p:sldId id="294" r:id="rId12"/>
    <p:sldId id="296" r:id="rId13"/>
    <p:sldId id="295" r:id="rId14"/>
    <p:sldId id="297" r:id="rId15"/>
    <p:sldId id="298" r:id="rId16"/>
    <p:sldId id="299" r:id="rId17"/>
    <p:sldId id="300" r:id="rId18"/>
    <p:sldId id="301" r:id="rId19"/>
    <p:sldId id="302" r:id="rId20"/>
    <p:sldId id="303" r:id="rId21"/>
    <p:sldId id="307" r:id="rId22"/>
    <p:sldId id="305" r:id="rId23"/>
    <p:sldId id="304" r:id="rId24"/>
    <p:sldId id="306" r:id="rId25"/>
    <p:sldId id="288"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4384" autoAdjust="0"/>
  </p:normalViewPr>
  <p:slideViewPr>
    <p:cSldViewPr snapToGrid="0">
      <p:cViewPr varScale="1">
        <p:scale>
          <a:sx n="150" d="100"/>
          <a:sy n="150" d="100"/>
        </p:scale>
        <p:origin x="474" y="1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gif>
</file>

<file path=ppt/media/image15.gif>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24.png>
</file>

<file path=ppt/media/image25.png>
</file>

<file path=ppt/media/image26.jpg>
</file>

<file path=ppt/media/image27.jp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resistorguide.com/photoresistor/"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forbes.com/sites/jacobmorgan/2014/05/13/simple-explanation-internet-things-that-anyone-can-understand/#275e12b11d09"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IFTTT"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wikipedia.org/wiki/PubNub"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1" i="0" kern="1200" dirty="0">
                <a:solidFill>
                  <a:schemeClr val="tx1"/>
                </a:solidFill>
                <a:effectLst/>
                <a:latin typeface="+mn-lt"/>
                <a:ea typeface="+mn-ea"/>
                <a:cs typeface="+mn-cs"/>
              </a:rPr>
              <a:t>Read more</a:t>
            </a:r>
            <a:r>
              <a:rPr lang="en-US" sz="1100" b="0" i="0" kern="1200" dirty="0">
                <a:solidFill>
                  <a:schemeClr val="tx1"/>
                </a:solidFill>
                <a:effectLst/>
                <a:latin typeface="+mn-lt"/>
                <a:ea typeface="+mn-ea"/>
                <a:cs typeface="+mn-cs"/>
              </a:rPr>
              <a:t> </a:t>
            </a:r>
            <a:r>
              <a:rPr lang="en-US" sz="1100" b="0" i="0" u="none" strike="noStrike" kern="1200" dirty="0">
                <a:solidFill>
                  <a:schemeClr val="tx1"/>
                </a:solidFill>
                <a:effectLst/>
                <a:latin typeface="+mn-lt"/>
                <a:ea typeface="+mn-ea"/>
                <a:cs typeface="+mn-cs"/>
                <a:hlinkClick r:id="rId3"/>
              </a:rPr>
              <a:t>http://www.resistorguide.com/photoresistor/</a:t>
            </a:r>
            <a:r>
              <a:rPr lang="en-US" sz="1100" b="0" i="0" u="none" strike="noStrike" kern="1200" dirty="0">
                <a:solidFill>
                  <a:schemeClr val="tx1"/>
                </a:solidFill>
                <a:effectLst/>
                <a:latin typeface="+mn-lt"/>
                <a:ea typeface="+mn-ea"/>
                <a:cs typeface="+mn-cs"/>
              </a:rPr>
              <a:t> </a:t>
            </a:r>
          </a:p>
          <a:p>
            <a:pPr lvl="0" rtl="0">
              <a:spcBef>
                <a:spcPts val="0"/>
              </a:spcBef>
              <a:buNone/>
            </a:pPr>
            <a:r>
              <a:rPr lang="en-US" sz="1100" b="0" i="0" u="none" strike="noStrike" kern="1200" dirty="0">
                <a:solidFill>
                  <a:schemeClr val="tx1"/>
                </a:solidFill>
                <a:effectLst/>
                <a:latin typeface="+mn-lt"/>
                <a:ea typeface="+mn-ea"/>
                <a:cs typeface="+mn-cs"/>
              </a:rPr>
              <a:t>https://www.kitronik.co.uk/blog/how-an-ldr-light-dependent-resistor-works/ </a:t>
            </a:r>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6262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b="1" dirty="0"/>
              <a:t>Read more </a:t>
            </a:r>
            <a:r>
              <a:rPr lang="en-US" dirty="0"/>
              <a:t>https://learn.adafruit.com/pir-passive-infrared-proximity-motion-sensor/how-pirs-work</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34347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*A </a:t>
            </a:r>
            <a:r>
              <a:rPr lang="en-US" sz="1100" b="1" i="0" kern="1200" dirty="0">
                <a:solidFill>
                  <a:schemeClr val="tx1"/>
                </a:solidFill>
                <a:effectLst/>
                <a:latin typeface="+mn-lt"/>
                <a:ea typeface="+mn-ea"/>
                <a:cs typeface="+mn-cs"/>
              </a:rPr>
              <a:t>semiconducto</a:t>
            </a:r>
            <a:r>
              <a:rPr lang="en-US" sz="1100" b="0" i="0" kern="1200" dirty="0">
                <a:solidFill>
                  <a:schemeClr val="tx1"/>
                </a:solidFill>
                <a:effectLst/>
                <a:latin typeface="+mn-lt"/>
                <a:ea typeface="+mn-ea"/>
                <a:cs typeface="+mn-cs"/>
              </a:rPr>
              <a:t>r is a substance, usually a solid chemical element or compound, that can conduct electricity under some </a:t>
            </a:r>
          </a:p>
          <a:p>
            <a:pPr lvl="0" rtl="0">
              <a:spcBef>
                <a:spcPts val="0"/>
              </a:spcBef>
              <a:buNone/>
            </a:pPr>
            <a:r>
              <a:rPr lang="en-US" sz="1100" b="0" i="0" kern="1200" dirty="0">
                <a:solidFill>
                  <a:schemeClr val="tx1"/>
                </a:solidFill>
                <a:effectLst/>
                <a:latin typeface="+mn-lt"/>
                <a:ea typeface="+mn-ea"/>
                <a:cs typeface="+mn-cs"/>
              </a:rPr>
              <a:t>conditions but not others, making it a good medium for the control of electrical current.</a:t>
            </a:r>
          </a:p>
          <a:p>
            <a:pPr lvl="0" rtl="0">
              <a:spcBef>
                <a:spcPts val="0"/>
              </a:spcBef>
              <a:buNone/>
            </a:pPr>
            <a:r>
              <a:rPr lang="en-US" sz="1100" b="0" i="0" kern="1200" dirty="0">
                <a:solidFill>
                  <a:schemeClr val="tx1"/>
                </a:solidFill>
                <a:effectLst/>
                <a:latin typeface="+mn-lt"/>
                <a:ea typeface="+mn-ea"/>
                <a:cs typeface="+mn-cs"/>
              </a:rPr>
              <a:t>*The key function of an</a:t>
            </a:r>
            <a:r>
              <a:rPr lang="en-US" sz="1100" b="1" i="0" kern="1200" dirty="0">
                <a:solidFill>
                  <a:schemeClr val="tx1"/>
                </a:solidFill>
                <a:effectLst/>
                <a:latin typeface="+mn-lt"/>
                <a:ea typeface="+mn-ea"/>
                <a:cs typeface="+mn-cs"/>
              </a:rPr>
              <a:t> ideal diode </a:t>
            </a:r>
            <a:r>
              <a:rPr lang="en-US" sz="1100" b="0" i="0" kern="1200" dirty="0">
                <a:solidFill>
                  <a:schemeClr val="tx1"/>
                </a:solidFill>
                <a:effectLst/>
                <a:latin typeface="+mn-lt"/>
                <a:ea typeface="+mn-ea"/>
                <a:cs typeface="+mn-cs"/>
              </a:rPr>
              <a:t>is to control the </a:t>
            </a:r>
            <a:r>
              <a:rPr lang="en-US" sz="1100" b="0" i="1" kern="1200" dirty="0">
                <a:solidFill>
                  <a:schemeClr val="tx1"/>
                </a:solidFill>
                <a:effectLst/>
                <a:latin typeface="+mn-lt"/>
                <a:ea typeface="+mn-ea"/>
                <a:cs typeface="+mn-cs"/>
              </a:rPr>
              <a:t>direction</a:t>
            </a:r>
            <a:r>
              <a:rPr lang="en-US" sz="1100" b="0" i="0" kern="1200" dirty="0">
                <a:solidFill>
                  <a:schemeClr val="tx1"/>
                </a:solidFill>
                <a:effectLst/>
                <a:latin typeface="+mn-lt"/>
                <a:ea typeface="+mn-ea"/>
                <a:cs typeface="+mn-cs"/>
              </a:rPr>
              <a:t> of current-flow. Current passing through a diode can only go in </a:t>
            </a:r>
          </a:p>
          <a:p>
            <a:pPr lvl="0" rtl="0">
              <a:spcBef>
                <a:spcPts val="0"/>
              </a:spcBef>
              <a:buNone/>
            </a:pPr>
            <a:r>
              <a:rPr lang="en-US" sz="1100" b="0" i="0" kern="1200" dirty="0">
                <a:solidFill>
                  <a:schemeClr val="tx1"/>
                </a:solidFill>
                <a:effectLst/>
                <a:latin typeface="+mn-lt"/>
                <a:ea typeface="+mn-ea"/>
                <a:cs typeface="+mn-cs"/>
              </a:rPr>
              <a:t>one direction, called the forward direction.</a:t>
            </a:r>
          </a:p>
          <a:p>
            <a:pPr lvl="0" rtl="0">
              <a:spcBef>
                <a:spcPts val="0"/>
              </a:spcBef>
              <a:buNone/>
            </a:pPr>
            <a:r>
              <a:rPr lang="en-US" sz="1100" b="1" i="0" kern="1200" dirty="0">
                <a:solidFill>
                  <a:schemeClr val="tx1"/>
                </a:solidFill>
                <a:effectLst/>
                <a:latin typeface="+mn-lt"/>
                <a:ea typeface="+mn-ea"/>
                <a:cs typeface="+mn-cs"/>
              </a:rPr>
              <a:t>Read more </a:t>
            </a:r>
            <a:r>
              <a:rPr lang="en-US" sz="1100" b="0" i="0" kern="1200" dirty="0">
                <a:solidFill>
                  <a:schemeClr val="tx1"/>
                </a:solidFill>
                <a:effectLst/>
                <a:latin typeface="+mn-lt"/>
                <a:ea typeface="+mn-ea"/>
                <a:cs typeface="+mn-cs"/>
              </a:rPr>
              <a:t>https://learn.sparkfun.com/tutorials/light-emitting-diodes-leds </a:t>
            </a:r>
          </a:p>
          <a:p>
            <a:pPr lvl="0" rtl="0">
              <a:spcBef>
                <a:spcPts val="0"/>
              </a:spcBef>
              <a:buNone/>
            </a:pPr>
            <a:r>
              <a:rPr lang="en-US" b="0" dirty="0"/>
              <a:t>http://whatis.techtarget.com/definition/light-emitting-diode-LED</a:t>
            </a:r>
            <a:endParaRPr b="0"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703803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6596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9897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8665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90010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9913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86474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139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7058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87553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21223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98328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78684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7096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1" i="0" kern="1200" dirty="0">
                <a:solidFill>
                  <a:schemeClr val="tx1"/>
                </a:solidFill>
                <a:effectLst/>
                <a:latin typeface="+mn-lt"/>
                <a:ea typeface="+mn-ea"/>
                <a:cs typeface="+mn-cs"/>
              </a:rPr>
              <a:t>Read More </a:t>
            </a:r>
            <a:r>
              <a:rPr lang="en-US" sz="1100" b="0" i="0" kern="1200" dirty="0">
                <a:solidFill>
                  <a:schemeClr val="tx1"/>
                </a:solidFill>
                <a:effectLst/>
                <a:latin typeface="+mn-lt"/>
                <a:ea typeface="+mn-ea"/>
                <a:cs typeface="+mn-cs"/>
                <a:hlinkClick r:id="rId3"/>
              </a:rPr>
              <a:t>https://www.forbes.com/sites/jacobmorgan/2014/05/13/simple-explanation-internet-things-that-anyone-can-understand/#275e12b11d09</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378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3231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1" i="0" kern="1200" dirty="0">
                <a:solidFill>
                  <a:schemeClr val="tx1"/>
                </a:solidFill>
                <a:effectLst/>
                <a:latin typeface="+mn-lt"/>
                <a:ea typeface="+mn-ea"/>
                <a:cs typeface="+mn-cs"/>
              </a:rPr>
              <a:t>Read More </a:t>
            </a:r>
            <a:r>
              <a:rPr lang="en-US" dirty="0"/>
              <a:t>https://en.wikipedia.org/wiki/ThingSpeak </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7741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1" i="0" kern="1200" dirty="0">
                <a:solidFill>
                  <a:schemeClr val="tx1"/>
                </a:solidFill>
                <a:effectLst/>
                <a:latin typeface="+mn-lt"/>
                <a:ea typeface="+mn-ea"/>
                <a:cs typeface="+mn-cs"/>
              </a:rPr>
              <a:t>Read More </a:t>
            </a:r>
            <a:r>
              <a:rPr lang="en-US" sz="1100" b="0" i="0" kern="1200" dirty="0">
                <a:solidFill>
                  <a:schemeClr val="tx1"/>
                </a:solidFill>
                <a:effectLst/>
                <a:latin typeface="+mn-lt"/>
                <a:ea typeface="+mn-ea"/>
                <a:cs typeface="+mn-cs"/>
                <a:hlinkClick r:id="rId3"/>
              </a:rPr>
              <a:t>https://en.wikipedia.org/wiki/IFTTT</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02507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sz="1100" b="1" i="0" kern="1200" dirty="0">
                <a:solidFill>
                  <a:schemeClr val="tx1"/>
                </a:solidFill>
                <a:effectLst/>
                <a:latin typeface="+mn-lt"/>
                <a:ea typeface="+mn-ea"/>
                <a:cs typeface="+mn-cs"/>
              </a:rPr>
              <a:t>Read More </a:t>
            </a:r>
            <a:r>
              <a:rPr lang="en-US" sz="1100" b="0" i="0" kern="1200" dirty="0">
                <a:solidFill>
                  <a:schemeClr val="tx1"/>
                </a:solidFill>
                <a:effectLst/>
                <a:latin typeface="+mn-lt"/>
                <a:ea typeface="+mn-ea"/>
                <a:cs typeface="+mn-cs"/>
                <a:hlinkClick r:id="rId3"/>
              </a:rPr>
              <a:t>https://en.wikipedia.org/wiki/PubNub</a:t>
            </a:r>
            <a:endParaRPr lang="en-US" sz="1100" b="0" i="0" kern="1200" dirty="0">
              <a:solidFill>
                <a:schemeClr val="tx1"/>
              </a:solidFill>
              <a:effectLst/>
              <a:latin typeface="+mn-lt"/>
              <a:ea typeface="+mn-ea"/>
              <a:cs typeface="+mn-cs"/>
            </a:endParaRPr>
          </a:p>
          <a:p>
            <a:pPr lvl="0" rtl="0">
              <a:spcBef>
                <a:spcPts val="0"/>
              </a:spcBef>
              <a:buNone/>
            </a:pPr>
            <a:endParaRPr b="1"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9495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b="1" dirty="0"/>
              <a:t>Main Website - </a:t>
            </a:r>
            <a:r>
              <a:rPr lang="en-US" dirty="0"/>
              <a:t>https://www.raspberrypi.org/</a:t>
            </a:r>
          </a:p>
          <a:p>
            <a:pPr lvl="0" rtl="0">
              <a:spcBef>
                <a:spcPts val="0"/>
              </a:spcBef>
              <a:buNone/>
            </a:pPr>
            <a:r>
              <a:rPr lang="en-US" b="1" dirty="0"/>
              <a:t>Arduino vs Raspberry PI - </a:t>
            </a:r>
            <a:r>
              <a:rPr lang="en-US" dirty="0"/>
              <a:t>https://makezine.com/2015/12/04/admittedly-simplistic-guide-raspberry-pi-vs-arduino/ ; https://circuitdigest.com/article/arduino-vs-raspberryp-pi-difference-between-the-two</a:t>
            </a:r>
          </a:p>
          <a:p>
            <a:pPr lvl="0" rtl="0">
              <a:spcBef>
                <a:spcPts val="0"/>
              </a:spcBef>
              <a:buNone/>
            </a:pPr>
            <a:r>
              <a:rPr lang="en-US" b="1" dirty="0"/>
              <a:t>Raspberry PI OS - </a:t>
            </a:r>
            <a:r>
              <a:rPr lang="en-US" dirty="0"/>
              <a:t>https://lifehacker.com/the-best-operating-systems-for-your-raspberry-pi-projec-1774669829</a:t>
            </a:r>
          </a:p>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9143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b="1" dirty="0"/>
              <a:t>Read more </a:t>
            </a:r>
            <a:r>
              <a:rPr lang="en-US" b="0" dirty="0"/>
              <a:t>https://www.smart-prototyping.com/DHT11-Humidity-and-Temperature-Sensor-Module</a:t>
            </a:r>
          </a:p>
          <a:p>
            <a:pPr lvl="0" rtl="0">
              <a:spcBef>
                <a:spcPts val="0"/>
              </a:spcBef>
              <a:buNone/>
            </a:pPr>
            <a:r>
              <a:rPr lang="en-US" b="1" dirty="0"/>
              <a:t>Example with Arduino: </a:t>
            </a:r>
            <a:r>
              <a:rPr lang="en-US" dirty="0"/>
              <a:t>https://www.smart-prototyping.com/blog/DHT11-Temperature-and-Humidity-Sensor-with-an-Arduino-Uno</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0339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2">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4.gif"/><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5.gif"/></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jpg"/><Relationship Id="rId7"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8.png"/><Relationship Id="rId11" Type="http://schemas.openxmlformats.org/officeDocument/2006/relationships/image" Target="../media/image23.jpe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26.jp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gif"/></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s://ifttt.com/discover"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hyperlink" Target="https://www.pubnub.com/?utm_source=PayPerClick&amp;utm_medium=Google-Adwords&amp;utm_campaign=PPC-CY16-Q4-Brand-Google-Adwords-Dec-19&amp;gclid=CjwKCAiArrrQBRBbEiwAH_6sNMqzIj4DZFV4FVu32qaJ5iZN2SSZqmfyogm9_L4UCV5tU4ecYeTKWBoCv7UQAvD_BwE" TargetMode="External"/><Relationship Id="rId5" Type="http://schemas.openxmlformats.org/officeDocument/2006/relationships/hyperlink" Target="https://www.pubnub.com/?utm_source=PayPerClick&amp;utm_medium=Google-Adwords&amp;utm_campaign=PPC-CY16-Q4-Brand-Google-Adwords-Dec" TargetMode="External"/><Relationship Id="rId4" Type="http://schemas.openxmlformats.org/officeDocument/2006/relationships/hyperlink" Target="https://thingspeak.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hyperlink" Target="https://www.pubnub.com/?utm_source=PayPerClick&amp;utm_medium=Google-Adwords&amp;utm_campaign=PPC-CY16-Q4-Brand-Google-Adwords-Dec-19&amp;gclid=CjwKCAiArrrQBRBbEiwAH_6sNMqzIj4DZFV4FVu32qaJ5iZN2SSZqmfyogm9_L4UCV5tU4ecYeTKWBoCv7UQAvD_BwE" TargetMode="External"/><Relationship Id="rId4" Type="http://schemas.openxmlformats.org/officeDocument/2006/relationships/hyperlink" Target="https://www.pubnub.com/?utm_source=PayPerClick&amp;utm_medium=Google-Adwords&amp;utm_campaign=PPC-CY16-Q4-Brand-Google-Adwords-Dec"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hyperlink" Target="https://thingspeak.com/"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hyperlink" Target="https://ifttt.com/discover"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7.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59672" y="1221600"/>
            <a:ext cx="7772400" cy="11025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Beginners guide to IOT using a Raspberry Pi</a:t>
            </a:r>
            <a:endParaRPr lang="en" dirty="0">
              <a:solidFill>
                <a:srgbClr val="FFFFFF"/>
              </a:solidFill>
            </a:endParaRPr>
          </a:p>
        </p:txBody>
      </p:sp>
      <p:sp>
        <p:nvSpPr>
          <p:cNvPr id="130" name="Shape 130"/>
          <p:cNvSpPr txBox="1">
            <a:spLocks noGrp="1"/>
          </p:cNvSpPr>
          <p:nvPr>
            <p:ph type="subTitle" idx="1"/>
          </p:nvPr>
        </p:nvSpPr>
        <p:spPr>
          <a:prstGeom prst="rect">
            <a:avLst/>
          </a:prstGeom>
        </p:spPr>
        <p:txBody>
          <a:bodyPr wrap="square" lIns="91425" tIns="91425" rIns="91425" bIns="91425" anchor="t" anchorCtr="0">
            <a:noAutofit/>
          </a:bodyPr>
          <a:lstStyle/>
          <a:p>
            <a:pPr marL="0" lvl="0" indent="0" rtl="0">
              <a:spcBef>
                <a:spcPts val="0"/>
              </a:spcBef>
              <a:buNone/>
            </a:pPr>
            <a:r>
              <a:rPr lang="en" sz="1800" dirty="0">
                <a:solidFill>
                  <a:srgbClr val="FFFFFF"/>
                </a:solidFill>
              </a:rPr>
              <a:t>Presented By : The Assembly Team</a:t>
            </a:r>
          </a:p>
        </p:txBody>
      </p:sp>
      <p:sp>
        <p:nvSpPr>
          <p:cNvPr id="2" name="AutoShape 2" descr="Image result for smart phone clip art">
            <a:extLst>
              <a:ext uri="{FF2B5EF4-FFF2-40B4-BE49-F238E27FC236}">
                <a16:creationId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 dirty="0">
                <a:solidFill>
                  <a:schemeClr val="bg1"/>
                </a:solidFill>
              </a:rPr>
              <a:t>Photoresistor (</a:t>
            </a:r>
            <a:r>
              <a:rPr lang="en-US" dirty="0">
                <a:solidFill>
                  <a:schemeClr val="bg1"/>
                </a:solidFill>
              </a:rPr>
              <a:t>LDR)</a:t>
            </a:r>
            <a:endParaRPr lang="en" dirty="0">
              <a:solidFill>
                <a:schemeClr val="bg1"/>
              </a:solidFill>
            </a:endParaRPr>
          </a:p>
        </p:txBody>
      </p:sp>
      <p:pic>
        <p:nvPicPr>
          <p:cNvPr id="5" name="Shape 188">
            <a:extLst>
              <a:ext uri="{FF2B5EF4-FFF2-40B4-BE49-F238E27FC236}">
                <a16:creationId xmlns:a16="http://schemas.microsoft.com/office/drawing/2014/main" id="{2FB4272D-68C9-4FE9-A4B0-BE09D89E5686}"/>
              </a:ext>
            </a:extLst>
          </p:cNvPr>
          <p:cNvPicPr preferRelativeResize="0"/>
          <p:nvPr/>
        </p:nvPicPr>
        <p:blipFill>
          <a:blip r:embed="rId4">
            <a:alphaModFix/>
          </a:blip>
          <a:stretch>
            <a:fillRect/>
          </a:stretch>
        </p:blipFill>
        <p:spPr>
          <a:xfrm>
            <a:off x="5588000" y="1282932"/>
            <a:ext cx="3098799" cy="2191184"/>
          </a:xfrm>
          <a:prstGeom prst="rect">
            <a:avLst/>
          </a:prstGeom>
          <a:noFill/>
          <a:ln>
            <a:noFill/>
          </a:ln>
        </p:spPr>
      </p:pic>
      <p:sp>
        <p:nvSpPr>
          <p:cNvPr id="6" name="TextBox 5">
            <a:extLst>
              <a:ext uri="{FF2B5EF4-FFF2-40B4-BE49-F238E27FC236}">
                <a16:creationId xmlns:a16="http://schemas.microsoft.com/office/drawing/2014/main" id="{053DDC62-3D19-4441-9609-AE7317C7576D}"/>
              </a:ext>
            </a:extLst>
          </p:cNvPr>
          <p:cNvSpPr txBox="1"/>
          <p:nvPr/>
        </p:nvSpPr>
        <p:spPr>
          <a:xfrm>
            <a:off x="457199" y="1337936"/>
            <a:ext cx="5008279" cy="27315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500" kern="1200" dirty="0">
                <a:solidFill>
                  <a:schemeClr val="bg1"/>
                </a:solidFill>
              </a:rPr>
              <a:t>Photo resistors, also known as light dependent resistors (LDR)</a:t>
            </a:r>
            <a:endParaRPr lang="en-US" sz="1500" dirty="0">
              <a:solidFill>
                <a:schemeClr val="bg1"/>
              </a:solidFill>
            </a:endParaRPr>
          </a:p>
          <a:p>
            <a:pPr marL="285750" indent="-285750">
              <a:lnSpc>
                <a:spcPct val="150000"/>
              </a:lnSpc>
              <a:buFont typeface="Arial" panose="020B0604020202020204" pitchFamily="34" charset="0"/>
              <a:buChar char="•"/>
            </a:pPr>
            <a:r>
              <a:rPr lang="en-US" sz="1500" kern="1200" dirty="0">
                <a:solidFill>
                  <a:schemeClr val="bg1"/>
                </a:solidFill>
              </a:rPr>
              <a:t>Measures the light intensity</a:t>
            </a:r>
            <a:endParaRPr lang="en-US" sz="1500" dirty="0">
              <a:solidFill>
                <a:schemeClr val="bg1"/>
              </a:solidFill>
            </a:endParaRPr>
          </a:p>
          <a:p>
            <a:pPr marL="285750" lvl="0" indent="-285750">
              <a:lnSpc>
                <a:spcPct val="150000"/>
              </a:lnSpc>
              <a:buFont typeface="Arial" panose="020B0604020202020204" pitchFamily="34" charset="0"/>
              <a:buChar char="•"/>
            </a:pPr>
            <a:r>
              <a:rPr lang="en-US" sz="1500" kern="1200" dirty="0">
                <a:solidFill>
                  <a:schemeClr val="bg1"/>
                </a:solidFill>
              </a:rPr>
              <a:t>In the dark, their resistance is very high, and when exposed to light, the resistance drops dramatically</a:t>
            </a:r>
            <a:endParaRPr lang="en-US" sz="1500" dirty="0">
              <a:solidFill>
                <a:schemeClr val="bg1"/>
              </a:solidFill>
            </a:endParaRPr>
          </a:p>
          <a:p>
            <a:pPr marL="285750" indent="-285750">
              <a:lnSpc>
                <a:spcPct val="150000"/>
              </a:lnSpc>
              <a:buFont typeface="Arial" panose="020B0604020202020204" pitchFamily="34" charset="0"/>
              <a:buChar char="•"/>
            </a:pPr>
            <a:r>
              <a:rPr lang="en-US" sz="1500" dirty="0">
                <a:solidFill>
                  <a:schemeClr val="bg1"/>
                </a:solidFill>
              </a:rPr>
              <a:t>Variable resistor which varies depending on the intensity of light that fall upon it</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280346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PIR motion sensor</a:t>
            </a:r>
            <a:endParaRPr lang="en" dirty="0">
              <a:solidFill>
                <a:schemeClr val="bg1"/>
              </a:solidFill>
            </a:endParaRPr>
          </a:p>
        </p:txBody>
      </p:sp>
      <p:pic>
        <p:nvPicPr>
          <p:cNvPr id="3" name="Picture 2">
            <a:extLst>
              <a:ext uri="{FF2B5EF4-FFF2-40B4-BE49-F238E27FC236}">
                <a16:creationId xmlns:a16="http://schemas.microsoft.com/office/drawing/2014/main" id="{77B2E8BB-EFA4-49C5-869D-82235FAE0EBC}"/>
              </a:ext>
            </a:extLst>
          </p:cNvPr>
          <p:cNvPicPr>
            <a:picLocks noChangeAspect="1"/>
          </p:cNvPicPr>
          <p:nvPr/>
        </p:nvPicPr>
        <p:blipFill>
          <a:blip r:embed="rId4"/>
          <a:stretch>
            <a:fillRect/>
          </a:stretch>
        </p:blipFill>
        <p:spPr>
          <a:xfrm>
            <a:off x="5170987" y="1355969"/>
            <a:ext cx="3515811" cy="2848708"/>
          </a:xfrm>
          <a:prstGeom prst="rect">
            <a:avLst/>
          </a:prstGeom>
        </p:spPr>
      </p:pic>
      <p:sp>
        <p:nvSpPr>
          <p:cNvPr id="8" name="TextBox 7">
            <a:extLst>
              <a:ext uri="{FF2B5EF4-FFF2-40B4-BE49-F238E27FC236}">
                <a16:creationId xmlns:a16="http://schemas.microsoft.com/office/drawing/2014/main" id="{96E89CB5-D734-4D9E-BC2B-D2E170787F53}"/>
              </a:ext>
            </a:extLst>
          </p:cNvPr>
          <p:cNvSpPr txBox="1"/>
          <p:nvPr/>
        </p:nvSpPr>
        <p:spPr>
          <a:xfrm>
            <a:off x="168030" y="1355969"/>
            <a:ext cx="5008279" cy="21270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500" kern="1200" dirty="0">
                <a:solidFill>
                  <a:schemeClr val="bg1"/>
                </a:solidFill>
              </a:rPr>
              <a:t>Pyroelectric/ Passive infrared motion sensor</a:t>
            </a:r>
          </a:p>
          <a:p>
            <a:pPr marL="285750" indent="-285750">
              <a:lnSpc>
                <a:spcPct val="150000"/>
              </a:lnSpc>
              <a:buFont typeface="Arial" panose="020B0604020202020204" pitchFamily="34" charset="0"/>
              <a:buChar char="•"/>
            </a:pPr>
            <a:r>
              <a:rPr lang="en-US" sz="1500" kern="1200" dirty="0">
                <a:solidFill>
                  <a:schemeClr val="bg1"/>
                </a:solidFill>
              </a:rPr>
              <a:t>Detect movements/ motion whenever an object in detected in the sensor range </a:t>
            </a:r>
          </a:p>
          <a:p>
            <a:pPr marL="285750" indent="-285750">
              <a:lnSpc>
                <a:spcPct val="150000"/>
              </a:lnSpc>
              <a:buFont typeface="Arial" panose="020B0604020202020204" pitchFamily="34" charset="0"/>
              <a:buChar char="•"/>
            </a:pPr>
            <a:r>
              <a:rPr lang="en-US" sz="1500" kern="1200" dirty="0">
                <a:solidFill>
                  <a:schemeClr val="bg1"/>
                </a:solidFill>
              </a:rPr>
              <a:t>Made up of </a:t>
            </a:r>
            <a:r>
              <a:rPr lang="en-US" sz="1500" dirty="0">
                <a:solidFill>
                  <a:schemeClr val="bg1"/>
                </a:solidFill>
              </a:rPr>
              <a:t> pyroelectric sensor (round dome), detects levels of infrared radiation.</a:t>
            </a:r>
          </a:p>
          <a:p>
            <a:pPr marL="285750" indent="-285750">
              <a:lnSpc>
                <a:spcPct val="150000"/>
              </a:lnSpc>
              <a:buFont typeface="Arial" panose="020B0604020202020204" pitchFamily="34" charset="0"/>
              <a:buChar char="•"/>
            </a:pPr>
            <a:r>
              <a:rPr lang="en-US" sz="1500" dirty="0">
                <a:solidFill>
                  <a:schemeClr val="bg1"/>
                </a:solidFill>
              </a:rPr>
              <a:t>2 knobs to provide control for the device</a:t>
            </a:r>
          </a:p>
        </p:txBody>
      </p:sp>
    </p:spTree>
    <p:extLst>
      <p:ext uri="{BB962C8B-B14F-4D97-AF65-F5344CB8AC3E}">
        <p14:creationId xmlns:p14="http://schemas.microsoft.com/office/powerpoint/2010/main" val="1554182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Light Emitted Diode</a:t>
            </a:r>
            <a:endParaRPr lang="en" dirty="0">
              <a:solidFill>
                <a:schemeClr val="bg1"/>
              </a:solidFill>
            </a:endParaRPr>
          </a:p>
        </p:txBody>
      </p:sp>
      <p:pic>
        <p:nvPicPr>
          <p:cNvPr id="4098" name="Picture 2" descr="Image result for led">
            <a:extLst>
              <a:ext uri="{FF2B5EF4-FFF2-40B4-BE49-F238E27FC236}">
                <a16:creationId xmlns:a16="http://schemas.microsoft.com/office/drawing/2014/main" id="{ADDA74E4-999B-4E43-9AC4-8933572A95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76448" y="1112319"/>
            <a:ext cx="2362567" cy="145943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led gif">
            <a:extLst>
              <a:ext uri="{FF2B5EF4-FFF2-40B4-BE49-F238E27FC236}">
                <a16:creationId xmlns:a16="http://schemas.microsoft.com/office/drawing/2014/main" id="{69331A26-39F7-4540-9726-7BE3E6A4E4B0}"/>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5330092" y="2702901"/>
            <a:ext cx="3704492" cy="186382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3B45765-DC69-4403-BC28-D1A75E2A75B0}"/>
              </a:ext>
            </a:extLst>
          </p:cNvPr>
          <p:cNvSpPr txBox="1"/>
          <p:nvPr/>
        </p:nvSpPr>
        <p:spPr>
          <a:xfrm>
            <a:off x="457199" y="1337936"/>
            <a:ext cx="5008279" cy="307776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500" kern="1200" dirty="0">
                <a:solidFill>
                  <a:schemeClr val="bg1"/>
                </a:solidFill>
              </a:rPr>
              <a:t>Light Emitting Diode (LED) </a:t>
            </a:r>
            <a:endParaRPr lang="en-US" sz="1500" dirty="0">
              <a:solidFill>
                <a:schemeClr val="bg1"/>
              </a:solidFill>
            </a:endParaRPr>
          </a:p>
          <a:p>
            <a:pPr marL="285750" indent="-285750">
              <a:lnSpc>
                <a:spcPct val="150000"/>
              </a:lnSpc>
              <a:buFont typeface="Arial" panose="020B0604020202020204" pitchFamily="34" charset="0"/>
              <a:buChar char="•"/>
            </a:pPr>
            <a:r>
              <a:rPr lang="en-US" sz="1500" kern="1200" dirty="0">
                <a:solidFill>
                  <a:schemeClr val="bg1"/>
                </a:solidFill>
              </a:rPr>
              <a:t>Semi-conductor device</a:t>
            </a:r>
            <a:endParaRPr lang="en-US" sz="1500" dirty="0">
              <a:solidFill>
                <a:schemeClr val="bg1"/>
              </a:solidFill>
            </a:endParaRPr>
          </a:p>
          <a:p>
            <a:pPr marL="285750" lvl="0" indent="-285750">
              <a:lnSpc>
                <a:spcPct val="150000"/>
              </a:lnSpc>
              <a:buFont typeface="Arial" panose="020B0604020202020204" pitchFamily="34" charset="0"/>
              <a:buChar char="•"/>
            </a:pPr>
            <a:r>
              <a:rPr lang="en-US" sz="1500" dirty="0">
                <a:solidFill>
                  <a:schemeClr val="bg1"/>
                </a:solidFill>
              </a:rPr>
              <a:t>A particular type of diode that convert electrical energy into light.</a:t>
            </a:r>
          </a:p>
          <a:p>
            <a:pPr marL="285750" lvl="0" indent="-285750">
              <a:lnSpc>
                <a:spcPct val="150000"/>
              </a:lnSpc>
              <a:buFont typeface="Arial" panose="020B0604020202020204" pitchFamily="34" charset="0"/>
              <a:buChar char="•"/>
            </a:pPr>
            <a:r>
              <a:rPr lang="en-US" sz="1500" dirty="0">
                <a:solidFill>
                  <a:schemeClr val="bg1"/>
                </a:solidFill>
              </a:rPr>
              <a:t>LEDs are like tiny lightbulbs (require less power)</a:t>
            </a:r>
          </a:p>
          <a:p>
            <a:pPr marL="285750" lvl="0" indent="-285750">
              <a:lnSpc>
                <a:spcPct val="150000"/>
              </a:lnSpc>
              <a:buFont typeface="Arial" panose="020B0604020202020204" pitchFamily="34" charset="0"/>
              <a:buChar char="•"/>
            </a:pPr>
            <a:r>
              <a:rPr lang="en-US" sz="1500" dirty="0">
                <a:solidFill>
                  <a:schemeClr val="bg1"/>
                </a:solidFill>
              </a:rPr>
              <a:t>Energy efficient in comparison</a:t>
            </a:r>
          </a:p>
          <a:p>
            <a:pPr marL="285750" lvl="0" indent="-285750">
              <a:lnSpc>
                <a:spcPct val="150000"/>
              </a:lnSpc>
              <a:buFont typeface="Arial" panose="020B0604020202020204" pitchFamily="34" charset="0"/>
              <a:buChar char="•"/>
            </a:pPr>
            <a:r>
              <a:rPr lang="en-US" sz="1500" dirty="0">
                <a:solidFill>
                  <a:schemeClr val="bg1"/>
                </a:solidFill>
              </a:rPr>
              <a:t>Longer end -&gt; positive end (anode)</a:t>
            </a:r>
          </a:p>
          <a:p>
            <a:pPr marL="285750" lvl="0" indent="-285750">
              <a:lnSpc>
                <a:spcPct val="150000"/>
              </a:lnSpc>
              <a:buFont typeface="Arial" panose="020B0604020202020204" pitchFamily="34" charset="0"/>
              <a:buChar char="•"/>
            </a:pPr>
            <a:r>
              <a:rPr lang="en-US" sz="1500" dirty="0">
                <a:solidFill>
                  <a:schemeClr val="bg1"/>
                </a:solidFill>
              </a:rPr>
              <a:t>Shorter end -&gt; negative end (cathode)</a:t>
            </a: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734841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2" name="AutoShape 2" descr="Related image">
            <a:extLst>
              <a:ext uri="{FF2B5EF4-FFF2-40B4-BE49-F238E27FC236}">
                <a16:creationId xmlns:a16="http://schemas.microsoft.com/office/drawing/2014/main" id="{1417972A-D731-4B3D-A0F8-E708C8A8C428}"/>
              </a:ext>
            </a:extLst>
          </p:cNvPr>
          <p:cNvSpPr>
            <a:spLocks noChangeAspect="1" noChangeArrowheads="1"/>
          </p:cNvSpPr>
          <p:nvPr/>
        </p:nvSpPr>
        <p:spPr bwMode="auto">
          <a:xfrm>
            <a:off x="4419599" y="2419349"/>
            <a:ext cx="2379785" cy="237978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6" name="Picture 4" descr="Image result for iot funny gif">
            <a:extLst>
              <a:ext uri="{FF2B5EF4-FFF2-40B4-BE49-F238E27FC236}">
                <a16:creationId xmlns:a16="http://schemas.microsoft.com/office/drawing/2014/main" id="{41342AC5-F015-43EC-A2F5-5492F1823FA7}"/>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26423" y="515815"/>
            <a:ext cx="8737821" cy="4010057"/>
          </a:xfrm>
          <a:prstGeom prst="rect">
            <a:avLst/>
          </a:prstGeom>
          <a:noFill/>
          <a:extLst>
            <a:ext uri="{909E8E84-426E-40DD-AFC4-6F175D3DCCD1}">
              <a14:hiddenFill xmlns:a14="http://schemas.microsoft.com/office/drawing/2010/main">
                <a:solidFill>
                  <a:srgbClr val="FFFFFF"/>
                </a:solidFill>
              </a14:hiddenFill>
            </a:ext>
          </a:extLst>
        </p:spPr>
      </p:pic>
      <p:sp>
        <p:nvSpPr>
          <p:cNvPr id="4" name="Shape 144">
            <a:extLst>
              <a:ext uri="{FF2B5EF4-FFF2-40B4-BE49-F238E27FC236}">
                <a16:creationId xmlns:a16="http://schemas.microsoft.com/office/drawing/2014/main" id="{10DFD969-97AE-41AC-B756-26BA759AA2A2}"/>
              </a:ext>
            </a:extLst>
          </p:cNvPr>
          <p:cNvSpPr txBox="1">
            <a:spLocks/>
          </p:cNvSpPr>
          <p:nvPr/>
        </p:nvSpPr>
        <p:spPr>
          <a:xfrm>
            <a:off x="0" y="2200518"/>
            <a:ext cx="3571630" cy="1081944"/>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sz="4800" b="1" dirty="0">
                <a:solidFill>
                  <a:schemeClr val="tx1"/>
                </a:solidFill>
              </a:rPr>
              <a:t>Let’s Begin</a:t>
            </a:r>
            <a:endParaRPr lang="en" sz="4800" b="1" dirty="0">
              <a:solidFill>
                <a:schemeClr val="tx1"/>
              </a:solidFill>
            </a:endParaRPr>
          </a:p>
        </p:txBody>
      </p:sp>
    </p:spTree>
    <p:extLst>
      <p:ext uri="{BB962C8B-B14F-4D97-AF65-F5344CB8AC3E}">
        <p14:creationId xmlns:p14="http://schemas.microsoft.com/office/powerpoint/2010/main" val="915352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lang="en" dirty="0">
              <a:solidFill>
                <a:schemeClr val="bg1"/>
              </a:solidFill>
            </a:endParaRPr>
          </a:p>
        </p:txBody>
      </p:sp>
      <p:sp>
        <p:nvSpPr>
          <p:cNvPr id="5" name="Shape 144">
            <a:extLst>
              <a:ext uri="{FF2B5EF4-FFF2-40B4-BE49-F238E27FC236}">
                <a16:creationId xmlns:a16="http://schemas.microsoft.com/office/drawing/2014/main" id="{5E1AA286-5A99-4EEE-BDEF-61A634DBE9E3}"/>
              </a:ext>
            </a:extLst>
          </p:cNvPr>
          <p:cNvSpPr txBox="1">
            <a:spLocks/>
          </p:cNvSpPr>
          <p:nvPr/>
        </p:nvSpPr>
        <p:spPr>
          <a:xfrm>
            <a:off x="609599" y="3583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What will we be building</a:t>
            </a:r>
            <a:endParaRPr lang="en" dirty="0">
              <a:solidFill>
                <a:schemeClr val="bg1"/>
              </a:solidFill>
            </a:endParaRPr>
          </a:p>
        </p:txBody>
      </p:sp>
      <p:pic>
        <p:nvPicPr>
          <p:cNvPr id="6" name="Shape 259">
            <a:extLst>
              <a:ext uri="{FF2B5EF4-FFF2-40B4-BE49-F238E27FC236}">
                <a16:creationId xmlns:a16="http://schemas.microsoft.com/office/drawing/2014/main" id="{C7AC5213-8EEF-42CD-A25B-94E9958E070B}"/>
              </a:ext>
            </a:extLst>
          </p:cNvPr>
          <p:cNvPicPr preferRelativeResize="0"/>
          <p:nvPr/>
        </p:nvPicPr>
        <p:blipFill>
          <a:blip r:embed="rId4">
            <a:alphaModFix/>
          </a:blip>
          <a:stretch>
            <a:fillRect/>
          </a:stretch>
        </p:blipFill>
        <p:spPr>
          <a:xfrm>
            <a:off x="513185" y="2319287"/>
            <a:ext cx="2484575" cy="2258725"/>
          </a:xfrm>
          <a:prstGeom prst="rect">
            <a:avLst/>
          </a:prstGeom>
          <a:noFill/>
          <a:ln>
            <a:noFill/>
          </a:ln>
        </p:spPr>
      </p:pic>
      <p:pic>
        <p:nvPicPr>
          <p:cNvPr id="7" name="Shape 260">
            <a:extLst>
              <a:ext uri="{FF2B5EF4-FFF2-40B4-BE49-F238E27FC236}">
                <a16:creationId xmlns:a16="http://schemas.microsoft.com/office/drawing/2014/main" id="{4D476A5C-C435-4F15-8F64-9280A288AF63}"/>
              </a:ext>
            </a:extLst>
          </p:cNvPr>
          <p:cNvPicPr preferRelativeResize="0"/>
          <p:nvPr/>
        </p:nvPicPr>
        <p:blipFill>
          <a:blip r:embed="rId5">
            <a:alphaModFix/>
          </a:blip>
          <a:stretch>
            <a:fillRect/>
          </a:stretch>
        </p:blipFill>
        <p:spPr>
          <a:xfrm>
            <a:off x="7090359" y="2953824"/>
            <a:ext cx="1655055" cy="1450903"/>
          </a:xfrm>
          <a:prstGeom prst="rect">
            <a:avLst/>
          </a:prstGeom>
          <a:noFill/>
          <a:ln>
            <a:noFill/>
          </a:ln>
        </p:spPr>
      </p:pic>
      <p:pic>
        <p:nvPicPr>
          <p:cNvPr id="8" name="Shape 261">
            <a:extLst>
              <a:ext uri="{FF2B5EF4-FFF2-40B4-BE49-F238E27FC236}">
                <a16:creationId xmlns:a16="http://schemas.microsoft.com/office/drawing/2014/main" id="{3ECEA626-673C-4858-BC95-722E282CE615}"/>
              </a:ext>
            </a:extLst>
          </p:cNvPr>
          <p:cNvPicPr preferRelativeResize="0"/>
          <p:nvPr/>
        </p:nvPicPr>
        <p:blipFill>
          <a:blip r:embed="rId6">
            <a:alphaModFix/>
          </a:blip>
          <a:stretch>
            <a:fillRect/>
          </a:stretch>
        </p:blipFill>
        <p:spPr>
          <a:xfrm>
            <a:off x="3061267" y="1778636"/>
            <a:ext cx="1356200" cy="1356200"/>
          </a:xfrm>
          <a:prstGeom prst="rect">
            <a:avLst/>
          </a:prstGeom>
          <a:noFill/>
          <a:ln>
            <a:noFill/>
          </a:ln>
        </p:spPr>
      </p:pic>
      <p:pic>
        <p:nvPicPr>
          <p:cNvPr id="9" name="Shape 262">
            <a:extLst>
              <a:ext uri="{FF2B5EF4-FFF2-40B4-BE49-F238E27FC236}">
                <a16:creationId xmlns:a16="http://schemas.microsoft.com/office/drawing/2014/main" id="{0FE7295D-683D-43FB-BA95-2B163E5070E6}"/>
              </a:ext>
            </a:extLst>
          </p:cNvPr>
          <p:cNvPicPr preferRelativeResize="0"/>
          <p:nvPr/>
        </p:nvPicPr>
        <p:blipFill>
          <a:blip r:embed="rId7">
            <a:alphaModFix/>
          </a:blip>
          <a:stretch>
            <a:fillRect/>
          </a:stretch>
        </p:blipFill>
        <p:spPr>
          <a:xfrm>
            <a:off x="2530600" y="3104257"/>
            <a:ext cx="3477325" cy="1830026"/>
          </a:xfrm>
          <a:prstGeom prst="rect">
            <a:avLst/>
          </a:prstGeom>
          <a:noFill/>
          <a:ln>
            <a:noFill/>
          </a:ln>
        </p:spPr>
      </p:pic>
      <p:pic>
        <p:nvPicPr>
          <p:cNvPr id="10" name="Shape 263" descr="Screen Shot 2017-08-17 at 1.17.59 PM.png">
            <a:extLst>
              <a:ext uri="{FF2B5EF4-FFF2-40B4-BE49-F238E27FC236}">
                <a16:creationId xmlns:a16="http://schemas.microsoft.com/office/drawing/2014/main" id="{29670FB7-C876-4E4B-AEA6-C953BF8FB89C}"/>
              </a:ext>
            </a:extLst>
          </p:cNvPr>
          <p:cNvPicPr preferRelativeResize="0"/>
          <p:nvPr/>
        </p:nvPicPr>
        <p:blipFill>
          <a:blip r:embed="rId8">
            <a:alphaModFix/>
          </a:blip>
          <a:stretch>
            <a:fillRect/>
          </a:stretch>
        </p:blipFill>
        <p:spPr>
          <a:xfrm>
            <a:off x="4140094" y="1285071"/>
            <a:ext cx="2300725" cy="490825"/>
          </a:xfrm>
          <a:prstGeom prst="rect">
            <a:avLst/>
          </a:prstGeom>
          <a:noFill/>
          <a:ln>
            <a:noFill/>
          </a:ln>
        </p:spPr>
      </p:pic>
      <p:pic>
        <p:nvPicPr>
          <p:cNvPr id="9218" name="Picture 2" descr="Image result for pubnub">
            <a:extLst>
              <a:ext uri="{FF2B5EF4-FFF2-40B4-BE49-F238E27FC236}">
                <a16:creationId xmlns:a16="http://schemas.microsoft.com/office/drawing/2014/main" id="{0D3B861E-734A-4184-B9CB-D381F469411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2333" y="1433409"/>
            <a:ext cx="2641600" cy="604449"/>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Image result for led">
            <a:extLst>
              <a:ext uri="{FF2B5EF4-FFF2-40B4-BE49-F238E27FC236}">
                <a16:creationId xmlns:a16="http://schemas.microsoft.com/office/drawing/2014/main" id="{63D97541-60E0-4C98-ADC9-1FB9BEF4922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1017730">
            <a:off x="6288496" y="895857"/>
            <a:ext cx="2664256" cy="2220213"/>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Image result for motion sensor">
            <a:extLst>
              <a:ext uri="{FF2B5EF4-FFF2-40B4-BE49-F238E27FC236}">
                <a16:creationId xmlns:a16="http://schemas.microsoft.com/office/drawing/2014/main" id="{4F482E9E-9BE9-418A-8B3F-EC4AB0EA4AFC}"/>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3636" t="5298" r="13841" b="7939"/>
          <a:stretch/>
        </p:blipFill>
        <p:spPr bwMode="auto">
          <a:xfrm>
            <a:off x="4963422" y="1973031"/>
            <a:ext cx="1593049" cy="1450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331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a:solidFill>
                  <a:schemeClr val="bg1"/>
                </a:solidFill>
              </a:rPr>
              <a:t>Overview of the Process</a:t>
            </a:r>
            <a:endParaRPr lang="en" dirty="0">
              <a:solidFill>
                <a:schemeClr val="bg1"/>
              </a:solidFill>
            </a:endParaRPr>
          </a:p>
        </p:txBody>
      </p:sp>
      <p:pic>
        <p:nvPicPr>
          <p:cNvPr id="5" name="Shape 270">
            <a:extLst>
              <a:ext uri="{FF2B5EF4-FFF2-40B4-BE49-F238E27FC236}">
                <a16:creationId xmlns:a16="http://schemas.microsoft.com/office/drawing/2014/main" id="{46DC3323-B4FC-4235-BFFE-06000E7C2918}"/>
              </a:ext>
            </a:extLst>
          </p:cNvPr>
          <p:cNvPicPr preferRelativeResize="0"/>
          <p:nvPr/>
        </p:nvPicPr>
        <p:blipFill>
          <a:blip r:embed="rId4">
            <a:alphaModFix/>
          </a:blip>
          <a:stretch>
            <a:fillRect/>
          </a:stretch>
        </p:blipFill>
        <p:spPr>
          <a:xfrm>
            <a:off x="1352062" y="985218"/>
            <a:ext cx="6893169" cy="3594598"/>
          </a:xfrm>
          <a:prstGeom prst="rect">
            <a:avLst/>
          </a:prstGeom>
          <a:noFill/>
          <a:ln>
            <a:noFill/>
          </a:ln>
        </p:spPr>
      </p:pic>
    </p:spTree>
    <p:extLst>
      <p:ext uri="{BB962C8B-B14F-4D97-AF65-F5344CB8AC3E}">
        <p14:creationId xmlns:p14="http://schemas.microsoft.com/office/powerpoint/2010/main" val="3117592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a:solidFill>
                  <a:schemeClr val="bg1"/>
                </a:solidFill>
              </a:rPr>
              <a:t>Overview of the Process</a:t>
            </a:r>
            <a:endParaRPr lang="en" dirty="0">
              <a:solidFill>
                <a:schemeClr val="bg1"/>
              </a:solidFill>
            </a:endParaRPr>
          </a:p>
        </p:txBody>
      </p:sp>
      <p:pic>
        <p:nvPicPr>
          <p:cNvPr id="6" name="Shape 277">
            <a:extLst>
              <a:ext uri="{FF2B5EF4-FFF2-40B4-BE49-F238E27FC236}">
                <a16:creationId xmlns:a16="http://schemas.microsoft.com/office/drawing/2014/main" id="{DA9B1013-BA77-4589-A2D7-1D2A8A0C531F}"/>
              </a:ext>
            </a:extLst>
          </p:cNvPr>
          <p:cNvPicPr preferRelativeResize="0"/>
          <p:nvPr/>
        </p:nvPicPr>
        <p:blipFill>
          <a:blip r:embed="rId4">
            <a:alphaModFix/>
          </a:blip>
          <a:stretch>
            <a:fillRect/>
          </a:stretch>
        </p:blipFill>
        <p:spPr>
          <a:xfrm>
            <a:off x="1482553" y="965816"/>
            <a:ext cx="6460248" cy="3633900"/>
          </a:xfrm>
          <a:prstGeom prst="rect">
            <a:avLst/>
          </a:prstGeom>
          <a:noFill/>
          <a:ln>
            <a:noFill/>
          </a:ln>
        </p:spPr>
      </p:pic>
    </p:spTree>
    <p:extLst>
      <p:ext uri="{BB962C8B-B14F-4D97-AF65-F5344CB8AC3E}">
        <p14:creationId xmlns:p14="http://schemas.microsoft.com/office/powerpoint/2010/main" val="16626368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200" y="-107124"/>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The Circuit Diagram</a:t>
            </a:r>
            <a:endParaRPr lang="en" dirty="0">
              <a:solidFill>
                <a:schemeClr val="bg1"/>
              </a:solidFill>
            </a:endParaRPr>
          </a:p>
        </p:txBody>
      </p:sp>
      <p:pic>
        <p:nvPicPr>
          <p:cNvPr id="7" name="Picture 6">
            <a:extLst>
              <a:ext uri="{FF2B5EF4-FFF2-40B4-BE49-F238E27FC236}">
                <a16:creationId xmlns:a16="http://schemas.microsoft.com/office/drawing/2014/main" id="{270B96EB-3846-4D1D-B7E4-17D046DA359B}"/>
              </a:ext>
            </a:extLst>
          </p:cNvPr>
          <p:cNvPicPr>
            <a:picLocks noChangeAspect="1"/>
          </p:cNvPicPr>
          <p:nvPr/>
        </p:nvPicPr>
        <p:blipFill>
          <a:blip r:embed="rId4"/>
          <a:stretch>
            <a:fillRect/>
          </a:stretch>
        </p:blipFill>
        <p:spPr>
          <a:xfrm>
            <a:off x="457200" y="672414"/>
            <a:ext cx="8229600" cy="4471086"/>
          </a:xfrm>
          <a:prstGeom prst="rect">
            <a:avLst/>
          </a:prstGeom>
        </p:spPr>
      </p:pic>
    </p:spTree>
    <p:extLst>
      <p:ext uri="{BB962C8B-B14F-4D97-AF65-F5344CB8AC3E}">
        <p14:creationId xmlns:p14="http://schemas.microsoft.com/office/powerpoint/2010/main" val="2817162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5" name="TextBox 4">
            <a:extLst>
              <a:ext uri="{FF2B5EF4-FFF2-40B4-BE49-F238E27FC236}">
                <a16:creationId xmlns:a16="http://schemas.microsoft.com/office/drawing/2014/main" id="{69C66A93-A4D3-4E80-A8C9-77F8769AD1AC}"/>
              </a:ext>
            </a:extLst>
          </p:cNvPr>
          <p:cNvSpPr txBox="1"/>
          <p:nvPr/>
        </p:nvSpPr>
        <p:spPr>
          <a:xfrm>
            <a:off x="457199" y="1063379"/>
            <a:ext cx="8869681" cy="3770263"/>
          </a:xfrm>
          <a:prstGeom prst="rect">
            <a:avLst/>
          </a:prstGeom>
          <a:noFill/>
        </p:spPr>
        <p:txBody>
          <a:bodyPr wrap="square" rtlCol="0">
            <a:spAutoFit/>
          </a:bodyPr>
          <a:lstStyle/>
          <a:p>
            <a:pPr>
              <a:lnSpc>
                <a:spcPct val="150000"/>
              </a:lnSpc>
            </a:pPr>
            <a:r>
              <a:rPr lang="en-US" sz="1500" dirty="0">
                <a:solidFill>
                  <a:schemeClr val="bg1"/>
                </a:solidFill>
              </a:rPr>
              <a:t>Install the libraries (on the terminal in Raspberry PI type the following)</a:t>
            </a:r>
          </a:p>
          <a:p>
            <a:pPr marL="285750" indent="-285750">
              <a:lnSpc>
                <a:spcPct val="150000"/>
              </a:lnSpc>
              <a:buFont typeface="Arial" panose="020B0604020202020204" pitchFamily="34" charset="0"/>
              <a:buChar char="•"/>
            </a:pPr>
            <a:r>
              <a:rPr lang="en-US" sz="1500" b="1" dirty="0">
                <a:solidFill>
                  <a:schemeClr val="bg1"/>
                </a:solidFill>
              </a:rPr>
              <a:t>Enable </a:t>
            </a:r>
            <a:r>
              <a:rPr lang="en-US" sz="1500" b="1" dirty="0" err="1">
                <a:solidFill>
                  <a:schemeClr val="bg1"/>
                </a:solidFill>
              </a:rPr>
              <a:t>RPI.Gpio</a:t>
            </a:r>
            <a:r>
              <a:rPr lang="en-US" sz="1500" b="1" dirty="0">
                <a:solidFill>
                  <a:schemeClr val="bg1"/>
                </a:solidFill>
              </a:rPr>
              <a:t>: </a:t>
            </a:r>
          </a:p>
          <a:p>
            <a:pPr>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update</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install python-dev</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install python-dev</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install mercurial</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install python-pip </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remove python-</a:t>
            </a:r>
            <a:r>
              <a:rPr lang="en-US" sz="1500" dirty="0" err="1">
                <a:solidFill>
                  <a:schemeClr val="bg1"/>
                </a:solidFill>
              </a:rPr>
              <a:t>rpi.gpio</a:t>
            </a:r>
            <a:r>
              <a:rPr lang="en-US" sz="1500" dirty="0">
                <a:solidFill>
                  <a:schemeClr val="bg1"/>
                </a:solidFill>
              </a:rPr>
              <a:t> </a:t>
            </a:r>
          </a:p>
          <a:p>
            <a:pPr lvl="1">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pip install </a:t>
            </a:r>
            <a:r>
              <a:rPr lang="en-US" sz="1500" dirty="0" err="1">
                <a:solidFill>
                  <a:schemeClr val="bg1"/>
                </a:solidFill>
              </a:rPr>
              <a:t>hg+http</a:t>
            </a:r>
            <a:r>
              <a:rPr lang="en-US" sz="1500" dirty="0">
                <a:solidFill>
                  <a:schemeClr val="bg1"/>
                </a:solidFill>
              </a:rPr>
              <a:t>://hg.code.sf.net/p/raspberry-</a:t>
            </a:r>
            <a:r>
              <a:rPr lang="en-US" sz="1500" dirty="0" err="1">
                <a:solidFill>
                  <a:schemeClr val="bg1"/>
                </a:solidFill>
              </a:rPr>
              <a:t>gpio</a:t>
            </a:r>
            <a:r>
              <a:rPr lang="en-US" sz="1500" dirty="0">
                <a:solidFill>
                  <a:schemeClr val="bg1"/>
                </a:solidFill>
              </a:rPr>
              <a:t>-python/</a:t>
            </a:r>
            <a:r>
              <a:rPr lang="en-US" sz="1500" dirty="0" err="1">
                <a:solidFill>
                  <a:schemeClr val="bg1"/>
                </a:solidFill>
              </a:rPr>
              <a:t>code#egg</a:t>
            </a:r>
            <a:r>
              <a:rPr lang="en-US" sz="1500" dirty="0">
                <a:solidFill>
                  <a:schemeClr val="bg1"/>
                </a:solidFill>
              </a:rPr>
              <a:t>=</a:t>
            </a:r>
            <a:r>
              <a:rPr lang="en-US" sz="1500" dirty="0" err="1">
                <a:solidFill>
                  <a:schemeClr val="bg1"/>
                </a:solidFill>
              </a:rPr>
              <a:t>RPi.GPIO</a:t>
            </a:r>
            <a:endParaRPr lang="en-US" sz="1500" dirty="0">
              <a:solidFill>
                <a:schemeClr val="bg1"/>
              </a:solidFill>
            </a:endParaRPr>
          </a:p>
          <a:p>
            <a:pPr lvl="1">
              <a:lnSpc>
                <a:spcPct val="150000"/>
              </a:lnSpc>
            </a:pPr>
            <a:endParaRPr lang="en-US" sz="1500"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2632328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5" name="TextBox 4">
            <a:extLst>
              <a:ext uri="{FF2B5EF4-FFF2-40B4-BE49-F238E27FC236}">
                <a16:creationId xmlns:a16="http://schemas.microsoft.com/office/drawing/2014/main" id="{69C66A93-A4D3-4E80-A8C9-77F8769AD1AC}"/>
              </a:ext>
            </a:extLst>
          </p:cNvPr>
          <p:cNvSpPr txBox="1"/>
          <p:nvPr/>
        </p:nvSpPr>
        <p:spPr>
          <a:xfrm>
            <a:off x="457199" y="1063379"/>
            <a:ext cx="8413263" cy="37702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500" b="1" dirty="0">
                <a:solidFill>
                  <a:schemeClr val="bg1"/>
                </a:solidFill>
              </a:rPr>
              <a:t>Install </a:t>
            </a:r>
            <a:r>
              <a:rPr lang="en-US" sz="1500" b="1" dirty="0" err="1">
                <a:solidFill>
                  <a:schemeClr val="bg1"/>
                </a:solidFill>
              </a:rPr>
              <a:t>Pubnub</a:t>
            </a:r>
            <a:r>
              <a:rPr lang="en-US" sz="1500" b="1" dirty="0">
                <a:solidFill>
                  <a:schemeClr val="bg1"/>
                </a:solidFill>
              </a:rPr>
              <a:t>: </a:t>
            </a:r>
          </a:p>
          <a:p>
            <a:pPr>
              <a:lnSpc>
                <a:spcPct val="150000"/>
              </a:lnSpc>
            </a:pPr>
            <a:r>
              <a:rPr lang="en-US" sz="1500" dirty="0">
                <a:solidFill>
                  <a:schemeClr val="bg1"/>
                </a:solidFill>
              </a:rPr>
              <a:t>	- pip install '</a:t>
            </a:r>
            <a:r>
              <a:rPr lang="en-US" sz="1500" dirty="0" err="1">
                <a:solidFill>
                  <a:schemeClr val="bg1"/>
                </a:solidFill>
              </a:rPr>
              <a:t>pubnub</a:t>
            </a:r>
            <a:r>
              <a:rPr lang="en-US" sz="1500" dirty="0">
                <a:solidFill>
                  <a:schemeClr val="bg1"/>
                </a:solidFill>
              </a:rPr>
              <a:t>&gt;=3,&lt;4’</a:t>
            </a:r>
          </a:p>
          <a:p>
            <a:pPr>
              <a:lnSpc>
                <a:spcPct val="150000"/>
              </a:lnSpc>
            </a:pPr>
            <a:r>
              <a:rPr lang="en-US" sz="1500" dirty="0">
                <a:solidFill>
                  <a:schemeClr val="bg1"/>
                </a:solidFill>
              </a:rPr>
              <a:t>	- git clone https://github.com/pubnub/python</a:t>
            </a:r>
          </a:p>
          <a:p>
            <a:pPr>
              <a:lnSpc>
                <a:spcPct val="150000"/>
              </a:lnSpc>
            </a:pPr>
            <a:endParaRPr lang="en-US" sz="1500" dirty="0">
              <a:solidFill>
                <a:schemeClr val="bg1"/>
              </a:solidFill>
            </a:endParaRPr>
          </a:p>
          <a:p>
            <a:pPr marL="285750" indent="-285750">
              <a:lnSpc>
                <a:spcPct val="150000"/>
              </a:lnSpc>
              <a:buFont typeface="Arial" panose="020B0604020202020204" pitchFamily="34" charset="0"/>
              <a:buChar char="•"/>
            </a:pPr>
            <a:r>
              <a:rPr lang="en-US" sz="1500" b="1" dirty="0">
                <a:solidFill>
                  <a:schemeClr val="bg1"/>
                </a:solidFill>
              </a:rPr>
              <a:t>Install the </a:t>
            </a:r>
            <a:r>
              <a:rPr lang="en-US" sz="1500" b="1" dirty="0" err="1">
                <a:solidFill>
                  <a:schemeClr val="bg1"/>
                </a:solidFill>
              </a:rPr>
              <a:t>Adafruit</a:t>
            </a:r>
            <a:r>
              <a:rPr lang="en-US" sz="1500" b="1" dirty="0">
                <a:solidFill>
                  <a:schemeClr val="bg1"/>
                </a:solidFill>
              </a:rPr>
              <a:t> libraries:</a:t>
            </a:r>
          </a:p>
          <a:p>
            <a:pPr>
              <a:lnSpc>
                <a:spcPct val="150000"/>
              </a:lnSpc>
            </a:pPr>
            <a:r>
              <a:rPr lang="en-US" sz="1500" dirty="0">
                <a:solidFill>
                  <a:schemeClr val="bg1"/>
                </a:solidFill>
              </a:rPr>
              <a:t>	- git clone https://github.com/adafruit/Adafruit_Python_DHT.git</a:t>
            </a:r>
          </a:p>
          <a:p>
            <a:pPr>
              <a:lnSpc>
                <a:spcPct val="150000"/>
              </a:lnSpc>
            </a:pPr>
            <a:r>
              <a:rPr lang="en-US" sz="1500" dirty="0">
                <a:solidFill>
                  <a:schemeClr val="bg1"/>
                </a:solidFill>
              </a:rPr>
              <a:t>	- cd </a:t>
            </a:r>
            <a:r>
              <a:rPr lang="en-US" sz="1500" dirty="0" err="1">
                <a:solidFill>
                  <a:schemeClr val="bg1"/>
                </a:solidFill>
              </a:rPr>
              <a:t>Adafruit_Python_DHT</a:t>
            </a:r>
            <a:endParaRPr lang="en-US" sz="1500" dirty="0">
              <a:solidFill>
                <a:schemeClr val="bg1"/>
              </a:solidFill>
            </a:endParaRPr>
          </a:p>
          <a:p>
            <a:pPr>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apt-get install build-essential python-dev python-</a:t>
            </a:r>
            <a:r>
              <a:rPr lang="en-US" sz="1500" dirty="0" err="1">
                <a:solidFill>
                  <a:schemeClr val="bg1"/>
                </a:solidFill>
              </a:rPr>
              <a:t>openssl</a:t>
            </a:r>
            <a:endParaRPr lang="en-US" sz="1500" dirty="0">
              <a:solidFill>
                <a:schemeClr val="bg1"/>
              </a:solidFill>
            </a:endParaRPr>
          </a:p>
          <a:p>
            <a:pPr>
              <a:lnSpc>
                <a:spcPct val="150000"/>
              </a:lnSpc>
            </a:pPr>
            <a:r>
              <a:rPr lang="en-US" sz="1500" dirty="0">
                <a:solidFill>
                  <a:schemeClr val="bg1"/>
                </a:solidFill>
              </a:rPr>
              <a:t>	- </a:t>
            </a:r>
            <a:r>
              <a:rPr lang="en-US" sz="1500" dirty="0" err="1">
                <a:solidFill>
                  <a:schemeClr val="bg1"/>
                </a:solidFill>
              </a:rPr>
              <a:t>sudo</a:t>
            </a:r>
            <a:r>
              <a:rPr lang="en-US" sz="1500" dirty="0">
                <a:solidFill>
                  <a:schemeClr val="bg1"/>
                </a:solidFill>
              </a:rPr>
              <a:t> python setup.py install</a:t>
            </a:r>
          </a:p>
          <a:p>
            <a:pPr>
              <a:lnSpc>
                <a:spcPct val="150000"/>
              </a:lnSpc>
            </a:pPr>
            <a:endParaRPr lang="en-US" sz="1500"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873926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457200" y="205979"/>
            <a:ext cx="8229600" cy="618638"/>
          </a:xfrm>
          <a:prstGeom prst="rect">
            <a:avLst/>
          </a:prstGeom>
        </p:spPr>
        <p:txBody>
          <a:bodyPr wrap="square" lIns="91425" tIns="91425" rIns="91425" bIns="91425" anchor="ctr" anchorCtr="0">
            <a:noAutofit/>
          </a:bodyPr>
          <a:lstStyle/>
          <a:p>
            <a:pPr lvl="0" rtl="0">
              <a:spcBef>
                <a:spcPts val="0"/>
              </a:spcBef>
              <a:buNone/>
            </a:pPr>
            <a:r>
              <a:rPr lang="en-US" sz="3200" dirty="0">
                <a:solidFill>
                  <a:srgbClr val="FFFFFF"/>
                </a:solidFill>
              </a:rPr>
              <a:t>Introduction</a:t>
            </a:r>
            <a:endParaRPr lang="en" sz="3200" dirty="0">
              <a:solidFill>
                <a:srgbClr val="FFFFFF"/>
              </a:solidFill>
            </a:endParaRPr>
          </a:p>
        </p:txBody>
      </p:sp>
      <p:sp>
        <p:nvSpPr>
          <p:cNvPr id="4" name="Shape 138">
            <a:extLst>
              <a:ext uri="{FF2B5EF4-FFF2-40B4-BE49-F238E27FC236}">
                <a16:creationId xmlns:a16="http://schemas.microsoft.com/office/drawing/2014/main" id="{EED157DD-E44E-4F79-B4BD-7D7434204B02}"/>
              </a:ext>
            </a:extLst>
          </p:cNvPr>
          <p:cNvSpPr txBox="1">
            <a:spLocks noGrp="1"/>
          </p:cNvSpPr>
          <p:nvPr>
            <p:ph type="body" idx="1"/>
          </p:nvPr>
        </p:nvSpPr>
        <p:spPr>
          <a:xfrm>
            <a:off x="346287" y="995326"/>
            <a:ext cx="8229600" cy="3388932"/>
          </a:xfrm>
          <a:prstGeom prst="rect">
            <a:avLst/>
          </a:prstGeom>
        </p:spPr>
        <p:txBody>
          <a:bodyPr wrap="square" lIns="91425" tIns="91425" rIns="91425" bIns="91425" anchor="t" anchorCtr="0">
            <a:noAutofit/>
          </a:bodyPr>
          <a:lstStyle/>
          <a:p>
            <a:pPr marL="114300" lvl="0" indent="0">
              <a:spcBef>
                <a:spcPts val="0"/>
              </a:spcBef>
              <a:buClr>
                <a:srgbClr val="FFFFFF"/>
              </a:buClr>
              <a:buNone/>
            </a:pPr>
            <a:r>
              <a:rPr lang="en-US" sz="1800" dirty="0">
                <a:solidFill>
                  <a:schemeClr val="bg1">
                    <a:lumMod val="95000"/>
                  </a:schemeClr>
                </a:solidFill>
              </a:rPr>
              <a:t>What is </a:t>
            </a:r>
            <a:r>
              <a:rPr lang="en-US" sz="1800" b="1" u="sng" dirty="0">
                <a:solidFill>
                  <a:schemeClr val="bg1">
                    <a:lumMod val="95000"/>
                  </a:schemeClr>
                </a:solidFill>
              </a:rPr>
              <a:t>Internet Of Things</a:t>
            </a:r>
            <a:r>
              <a:rPr lang="en-US" sz="1800" u="sng" dirty="0">
                <a:solidFill>
                  <a:schemeClr val="bg1">
                    <a:lumMod val="95000"/>
                  </a:schemeClr>
                </a:solidFill>
              </a:rPr>
              <a:t>?</a:t>
            </a:r>
          </a:p>
          <a:p>
            <a:pPr marL="114300" lvl="0" indent="0">
              <a:spcBef>
                <a:spcPts val="0"/>
              </a:spcBef>
              <a:buClr>
                <a:srgbClr val="FFFFFF"/>
              </a:buClr>
              <a:buNone/>
            </a:pPr>
            <a:r>
              <a:rPr lang="en-US" sz="1600" dirty="0">
                <a:solidFill>
                  <a:schemeClr val="bg1">
                    <a:lumMod val="95000"/>
                  </a:schemeClr>
                </a:solidFill>
              </a:rPr>
              <a:t>A new and emerging concept of connecting any device or appliance to the internet and therefore controlling the way they function. By having sensors embedded into these                                                                devices, they can be able to send and receive important data.</a:t>
            </a:r>
          </a:p>
          <a:p>
            <a:pPr marL="114300" lvl="0" indent="0">
              <a:spcBef>
                <a:spcPts val="0"/>
              </a:spcBef>
              <a:buClr>
                <a:srgbClr val="FFFFFF"/>
              </a:buClr>
              <a:buNone/>
            </a:pPr>
            <a:endParaRPr lang="en-US" sz="1600" dirty="0">
              <a:solidFill>
                <a:schemeClr val="bg1">
                  <a:lumMod val="95000"/>
                </a:schemeClr>
              </a:solidFill>
            </a:endParaRPr>
          </a:p>
          <a:p>
            <a:pPr marL="114300" lvl="0" indent="0">
              <a:spcBef>
                <a:spcPts val="0"/>
              </a:spcBef>
              <a:buClr>
                <a:srgbClr val="FFFFFF"/>
              </a:buClr>
              <a:buNone/>
            </a:pPr>
            <a:r>
              <a:rPr lang="en-US" sz="1800" dirty="0">
                <a:solidFill>
                  <a:schemeClr val="bg1">
                    <a:lumMod val="95000"/>
                  </a:schemeClr>
                </a:solidFill>
              </a:rPr>
              <a:t>Where can this be used?</a:t>
            </a:r>
          </a:p>
          <a:p>
            <a:pPr marL="400050" lvl="0" indent="-285750">
              <a:spcBef>
                <a:spcPts val="0"/>
              </a:spcBef>
              <a:buClr>
                <a:srgbClr val="FFFFFF"/>
              </a:buClr>
              <a:buFont typeface="Arial" panose="020B0604020202020204" pitchFamily="34" charset="0"/>
              <a:buChar char="•"/>
            </a:pPr>
            <a:r>
              <a:rPr lang="en-US" sz="1800" dirty="0">
                <a:solidFill>
                  <a:schemeClr val="bg1">
                    <a:lumMod val="95000"/>
                  </a:schemeClr>
                </a:solidFill>
              </a:rPr>
              <a:t>Home automations</a:t>
            </a:r>
          </a:p>
          <a:p>
            <a:pPr marL="400050" lvl="0" indent="-285750">
              <a:spcBef>
                <a:spcPts val="0"/>
              </a:spcBef>
              <a:buClr>
                <a:srgbClr val="FFFFFF"/>
              </a:buClr>
              <a:buFont typeface="Arial" panose="020B0604020202020204" pitchFamily="34" charset="0"/>
              <a:buChar char="•"/>
            </a:pPr>
            <a:r>
              <a:rPr lang="en-US" sz="1800" dirty="0">
                <a:solidFill>
                  <a:schemeClr val="bg1">
                    <a:lumMod val="95000"/>
                  </a:schemeClr>
                </a:solidFill>
              </a:rPr>
              <a:t>Industrial use</a:t>
            </a:r>
          </a:p>
          <a:p>
            <a:pPr marL="400050" lvl="0" indent="-285750">
              <a:spcBef>
                <a:spcPts val="0"/>
              </a:spcBef>
              <a:buClr>
                <a:srgbClr val="FFFFFF"/>
              </a:buClr>
              <a:buFont typeface="Arial" panose="020B0604020202020204" pitchFamily="34" charset="0"/>
              <a:buChar char="•"/>
            </a:pPr>
            <a:r>
              <a:rPr lang="en-US" sz="1800" dirty="0">
                <a:solidFill>
                  <a:schemeClr val="bg1">
                    <a:lumMod val="95000"/>
                  </a:schemeClr>
                </a:solidFill>
              </a:rPr>
              <a:t>Agricultural use</a:t>
            </a:r>
          </a:p>
          <a:p>
            <a:pPr marL="400050" lvl="0" indent="-285750">
              <a:spcBef>
                <a:spcPts val="0"/>
              </a:spcBef>
              <a:buClr>
                <a:srgbClr val="FFFFFF"/>
              </a:buClr>
              <a:buFont typeface="Arial" panose="020B0604020202020204" pitchFamily="34" charset="0"/>
              <a:buChar char="•"/>
            </a:pPr>
            <a:r>
              <a:rPr lang="en-US" sz="1800" dirty="0">
                <a:solidFill>
                  <a:schemeClr val="bg1">
                    <a:lumMod val="95000"/>
                  </a:schemeClr>
                </a:solidFill>
              </a:rPr>
              <a:t>Healthcare </a:t>
            </a:r>
          </a:p>
        </p:txBody>
      </p:sp>
      <p:pic>
        <p:nvPicPr>
          <p:cNvPr id="1030" name="Picture 6" descr="[video-to-gif output image]">
            <a:extLst>
              <a:ext uri="{FF2B5EF4-FFF2-40B4-BE49-F238E27FC236}">
                <a16:creationId xmlns:a16="http://schemas.microsoft.com/office/drawing/2014/main" id="{22481E0C-8EC2-4986-A9C3-12428C6BE79F}"/>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18702"/>
            <a:ext cx="4282832" cy="2436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85135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5" name="TextBox 4">
            <a:extLst>
              <a:ext uri="{FF2B5EF4-FFF2-40B4-BE49-F238E27FC236}">
                <a16:creationId xmlns:a16="http://schemas.microsoft.com/office/drawing/2014/main" id="{69C66A93-A4D3-4E80-A8C9-77F8769AD1AC}"/>
              </a:ext>
            </a:extLst>
          </p:cNvPr>
          <p:cNvSpPr txBox="1"/>
          <p:nvPr/>
        </p:nvSpPr>
        <p:spPr>
          <a:xfrm>
            <a:off x="457199" y="1167258"/>
            <a:ext cx="8413263" cy="654025"/>
          </a:xfrm>
          <a:prstGeom prst="rect">
            <a:avLst/>
          </a:prstGeom>
          <a:noFill/>
        </p:spPr>
        <p:txBody>
          <a:bodyPr wrap="square" rtlCol="0">
            <a:spAutoFit/>
          </a:bodyPr>
          <a:lstStyle/>
          <a:p>
            <a:pPr>
              <a:lnSpc>
                <a:spcPct val="150000"/>
              </a:lnSpc>
            </a:pPr>
            <a:endParaRPr lang="en-US" sz="1500"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
        <p:nvSpPr>
          <p:cNvPr id="6" name="TextBox 5">
            <a:extLst>
              <a:ext uri="{FF2B5EF4-FFF2-40B4-BE49-F238E27FC236}">
                <a16:creationId xmlns:a16="http://schemas.microsoft.com/office/drawing/2014/main" id="{66F99594-AADF-42F9-88EC-850098A2E8CE}"/>
              </a:ext>
            </a:extLst>
          </p:cNvPr>
          <p:cNvSpPr txBox="1"/>
          <p:nvPr/>
        </p:nvSpPr>
        <p:spPr>
          <a:xfrm>
            <a:off x="671208" y="1156239"/>
            <a:ext cx="8413263" cy="5178341"/>
          </a:xfrm>
          <a:prstGeom prst="rect">
            <a:avLst/>
          </a:prstGeom>
          <a:noFill/>
        </p:spPr>
        <p:txBody>
          <a:bodyPr wrap="square" rtlCol="0">
            <a:spAutoFit/>
          </a:bodyPr>
          <a:lstStyle/>
          <a:p>
            <a:pPr>
              <a:lnSpc>
                <a:spcPct val="150000"/>
              </a:lnSpc>
            </a:pPr>
            <a:r>
              <a:rPr lang="en" sz="1600" dirty="0">
                <a:solidFill>
                  <a:schemeClr val="bg1"/>
                </a:solidFill>
              </a:rPr>
              <a:t>Visit </a:t>
            </a:r>
            <a:r>
              <a:rPr lang="en-US" sz="2400" u="sng" dirty="0">
                <a:solidFill>
                  <a:schemeClr val="tx1"/>
                </a:solidFill>
                <a:highlight>
                  <a:srgbClr val="FFFF00"/>
                </a:highlight>
              </a:rPr>
              <a:t>https://github.com/The-Assembly/IOT-using-raspberry-PI </a:t>
            </a:r>
            <a:r>
              <a:rPr lang="en" sz="1600" dirty="0">
                <a:solidFill>
                  <a:schemeClr val="bg1"/>
                </a:solidFill>
              </a:rPr>
              <a:t>and download the files</a:t>
            </a:r>
          </a:p>
          <a:p>
            <a:pPr>
              <a:lnSpc>
                <a:spcPct val="150000"/>
              </a:lnSpc>
            </a:pPr>
            <a:r>
              <a:rPr lang="en-US" sz="1500" dirty="0">
                <a:solidFill>
                  <a:schemeClr val="bg1"/>
                </a:solidFill>
              </a:rPr>
              <a:t>- </a:t>
            </a:r>
            <a:r>
              <a:rPr lang="en-US" sz="1500" dirty="0" err="1">
                <a:solidFill>
                  <a:schemeClr val="bg1"/>
                </a:solidFill>
              </a:rPr>
              <a:t>Thinkspeak</a:t>
            </a:r>
            <a:r>
              <a:rPr lang="en-US" sz="1500" dirty="0">
                <a:solidFill>
                  <a:schemeClr val="bg1"/>
                </a:solidFill>
              </a:rPr>
              <a:t> : </a:t>
            </a:r>
            <a:r>
              <a:rPr lang="en-US" sz="1500" dirty="0">
                <a:solidFill>
                  <a:schemeClr val="bg1"/>
                </a:solidFill>
                <a:hlinkClick r:id="rId4"/>
              </a:rPr>
              <a:t>https://thingspeak.com/</a:t>
            </a:r>
            <a:endParaRPr lang="en-US" sz="1500" dirty="0">
              <a:solidFill>
                <a:schemeClr val="bg1"/>
              </a:solidFill>
            </a:endParaRPr>
          </a:p>
          <a:p>
            <a:pPr>
              <a:lnSpc>
                <a:spcPct val="150000"/>
              </a:lnSpc>
            </a:pPr>
            <a:r>
              <a:rPr lang="en-US" sz="1500" dirty="0">
                <a:solidFill>
                  <a:schemeClr val="bg1"/>
                </a:solidFill>
              </a:rPr>
              <a:t>- </a:t>
            </a:r>
            <a:r>
              <a:rPr lang="en-US" sz="1500" dirty="0" err="1">
                <a:solidFill>
                  <a:schemeClr val="bg1"/>
                </a:solidFill>
              </a:rPr>
              <a:t>Pubnub</a:t>
            </a:r>
            <a:r>
              <a:rPr lang="en-US" sz="1500" dirty="0">
                <a:solidFill>
                  <a:schemeClr val="bg1"/>
                </a:solidFill>
              </a:rPr>
              <a:t> : </a:t>
            </a:r>
            <a:r>
              <a:rPr lang="en-US" sz="1600" dirty="0">
                <a:solidFill>
                  <a:schemeClr val="bg1"/>
                </a:solidFill>
                <a:hlinkClick r:id="rId5"/>
              </a:rPr>
              <a:t>https://www.pubnub.com/?utm_source=PayPerClick&amp;utm_medium=Google-Adwords&amp;utm_campaign=PPC-CY16-Q4-Brand-Google-Adwords-Dec</a:t>
            </a:r>
            <a:r>
              <a:rPr lang="en-US" sz="1600" dirty="0">
                <a:solidFill>
                  <a:schemeClr val="bg1"/>
                </a:solidFill>
                <a:hlinkClick r:id="rId6"/>
              </a:rPr>
              <a:t>-19&amp;gclid=CjwKCAiArrrQBRBbEiwAH_6sNMqzIj4DZFV4FVu32qaJ5iZN2SSZqmfyogm9_L4UCV5tU4ecYeTKWBoCv7UQAvD_BwE</a:t>
            </a:r>
            <a:r>
              <a:rPr lang="en-US" sz="1600" dirty="0">
                <a:solidFill>
                  <a:schemeClr val="bg1"/>
                </a:solidFill>
              </a:rPr>
              <a:t> </a:t>
            </a:r>
          </a:p>
          <a:p>
            <a:pPr>
              <a:lnSpc>
                <a:spcPct val="150000"/>
              </a:lnSpc>
            </a:pPr>
            <a:r>
              <a:rPr lang="en-US" sz="1500" dirty="0">
                <a:solidFill>
                  <a:schemeClr val="bg1"/>
                </a:solidFill>
              </a:rPr>
              <a:t>- IFTTT : </a:t>
            </a:r>
            <a:r>
              <a:rPr lang="en-US" sz="1500" dirty="0">
                <a:solidFill>
                  <a:schemeClr val="bg1"/>
                </a:solidFill>
                <a:hlinkClick r:id="rId7"/>
              </a:rPr>
              <a:t>https://ifttt.com/discover</a:t>
            </a:r>
            <a:r>
              <a:rPr lang="en-US" sz="1500" dirty="0">
                <a:solidFill>
                  <a:schemeClr val="bg1"/>
                </a:solidFill>
              </a:rPr>
              <a:t> </a:t>
            </a:r>
            <a:br>
              <a:rPr lang="en-US" sz="1500" dirty="0">
                <a:solidFill>
                  <a:schemeClr val="bg1"/>
                </a:solidFill>
              </a:rPr>
            </a:br>
            <a:endParaRPr lang="en-US" sz="1500" dirty="0">
              <a:solidFill>
                <a:schemeClr val="bg1"/>
              </a:solidFill>
            </a:endParaRPr>
          </a:p>
          <a:p>
            <a:pPr marL="285750" indent="-285750">
              <a:lnSpc>
                <a:spcPct val="150000"/>
              </a:lnSpc>
              <a:buFontTx/>
              <a:buChar char="-"/>
            </a:pPr>
            <a:endParaRPr lang="en-US" sz="1500" dirty="0">
              <a:solidFill>
                <a:schemeClr val="bg1"/>
              </a:solidFill>
            </a:endParaRPr>
          </a:p>
          <a:p>
            <a:pPr marL="285750" indent="-285750">
              <a:lnSpc>
                <a:spcPct val="150000"/>
              </a:lnSpc>
              <a:buFontTx/>
              <a:buChar char="-"/>
            </a:pPr>
            <a:endParaRPr lang="en-US" sz="1500" dirty="0">
              <a:solidFill>
                <a:schemeClr val="bg1"/>
              </a:solidFill>
            </a:endParaRPr>
          </a:p>
          <a:p>
            <a:pPr marL="285750" indent="-285750">
              <a:lnSpc>
                <a:spcPct val="150000"/>
              </a:lnSpc>
              <a:buFontTx/>
              <a:buChar char="-"/>
            </a:pPr>
            <a:endParaRPr lang="en-US" sz="1600" dirty="0">
              <a:solidFill>
                <a:schemeClr val="bg1"/>
              </a:solidFill>
            </a:endParaRPr>
          </a:p>
          <a:p>
            <a:pPr marL="285750" indent="-285750">
              <a:lnSpc>
                <a:spcPct val="150000"/>
              </a:lnSpc>
              <a:buFontTx/>
              <a:buChar char="-"/>
            </a:pPr>
            <a:endParaRPr lang="en-US" sz="1600" b="1"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38260408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5" name="TextBox 4">
            <a:extLst>
              <a:ext uri="{FF2B5EF4-FFF2-40B4-BE49-F238E27FC236}">
                <a16:creationId xmlns:a16="http://schemas.microsoft.com/office/drawing/2014/main" id="{69C66A93-A4D3-4E80-A8C9-77F8769AD1AC}"/>
              </a:ext>
            </a:extLst>
          </p:cNvPr>
          <p:cNvSpPr txBox="1"/>
          <p:nvPr/>
        </p:nvSpPr>
        <p:spPr>
          <a:xfrm>
            <a:off x="457199" y="1167258"/>
            <a:ext cx="8413263" cy="4393510"/>
          </a:xfrm>
          <a:prstGeom prst="rect">
            <a:avLst/>
          </a:prstGeom>
          <a:noFill/>
        </p:spPr>
        <p:txBody>
          <a:bodyPr wrap="square" rtlCol="0">
            <a:spAutoFit/>
          </a:bodyPr>
          <a:lstStyle/>
          <a:p>
            <a:pPr>
              <a:lnSpc>
                <a:spcPct val="150000"/>
              </a:lnSpc>
            </a:pPr>
            <a:r>
              <a:rPr lang="en-US" sz="1500" b="1" dirty="0" err="1">
                <a:solidFill>
                  <a:schemeClr val="bg1"/>
                </a:solidFill>
              </a:rPr>
              <a:t>Pubnub</a:t>
            </a:r>
            <a:r>
              <a:rPr lang="en-US" sz="1500" b="1" dirty="0">
                <a:solidFill>
                  <a:schemeClr val="bg1"/>
                </a:solidFill>
              </a:rPr>
              <a:t>: To use </a:t>
            </a:r>
            <a:r>
              <a:rPr lang="en-US" sz="1500" b="1" dirty="0" err="1">
                <a:solidFill>
                  <a:schemeClr val="bg1"/>
                </a:solidFill>
              </a:rPr>
              <a:t>Pubnub</a:t>
            </a:r>
            <a:r>
              <a:rPr lang="en-US" sz="1500" b="1" dirty="0">
                <a:solidFill>
                  <a:schemeClr val="bg1"/>
                </a:solidFill>
              </a:rPr>
              <a:t>, follow the instructions below</a:t>
            </a:r>
          </a:p>
          <a:p>
            <a:pPr marL="171450" indent="-171450">
              <a:lnSpc>
                <a:spcPct val="150000"/>
              </a:lnSpc>
              <a:buFont typeface="Arial" panose="020B0604020202020204" pitchFamily="34" charset="0"/>
              <a:buChar char="-"/>
            </a:pPr>
            <a:r>
              <a:rPr lang="en-US" sz="1200" dirty="0">
                <a:solidFill>
                  <a:schemeClr val="bg1"/>
                </a:solidFill>
                <a:hlinkClick r:id="rId4"/>
              </a:rPr>
              <a:t>https://www.pubnub.com/?utm_source=PayPerClick&amp;utm_medium=Google-Adwords&amp;utm_campaign=PPC-CY16-Q4-Brand-Google-Adwords-Dec</a:t>
            </a:r>
            <a:r>
              <a:rPr lang="en-US" sz="1200" dirty="0">
                <a:solidFill>
                  <a:schemeClr val="bg1"/>
                </a:solidFill>
                <a:hlinkClick r:id="rId5"/>
              </a:rPr>
              <a:t>-19&amp;gclid=CjwKCAiArrrQBRBbEiwAH_6sNMqzIj4DZFV4FVu32qaJ5iZN2SSZqmfyogm9_L4UCV5tU4ecYeTKWBoCv7UQAvD_BwE</a:t>
            </a:r>
            <a:r>
              <a:rPr lang="en-US" sz="1200" dirty="0">
                <a:solidFill>
                  <a:schemeClr val="bg1"/>
                </a:solidFill>
              </a:rPr>
              <a:t> </a:t>
            </a:r>
          </a:p>
          <a:p>
            <a:pPr marL="171450" indent="-171450">
              <a:lnSpc>
                <a:spcPct val="150000"/>
              </a:lnSpc>
              <a:buFont typeface="Arial" panose="020B0604020202020204" pitchFamily="34" charset="0"/>
              <a:buChar char="-"/>
            </a:pPr>
            <a:r>
              <a:rPr lang="en-US" sz="1200" dirty="0">
                <a:solidFill>
                  <a:schemeClr val="bg1"/>
                </a:solidFill>
              </a:rPr>
              <a:t>Create new app</a:t>
            </a:r>
          </a:p>
          <a:p>
            <a:pPr marL="171450" indent="-171450">
              <a:lnSpc>
                <a:spcPct val="150000"/>
              </a:lnSpc>
              <a:buFont typeface="Arial" panose="020B0604020202020204" pitchFamily="34" charset="0"/>
              <a:buChar char="-"/>
            </a:pPr>
            <a:r>
              <a:rPr lang="en-US" sz="1200" dirty="0">
                <a:solidFill>
                  <a:schemeClr val="bg1"/>
                </a:solidFill>
              </a:rPr>
              <a:t>Call it Led control</a:t>
            </a:r>
          </a:p>
          <a:p>
            <a:pPr marL="171450" indent="-171450">
              <a:lnSpc>
                <a:spcPct val="150000"/>
              </a:lnSpc>
              <a:buFont typeface="Arial" panose="020B0604020202020204" pitchFamily="34" charset="0"/>
              <a:buChar char="-"/>
            </a:pPr>
            <a:r>
              <a:rPr lang="en-US" sz="1200" dirty="0">
                <a:solidFill>
                  <a:schemeClr val="bg1"/>
                </a:solidFill>
              </a:rPr>
              <a:t>Press on the app</a:t>
            </a:r>
          </a:p>
          <a:p>
            <a:pPr marL="171450" indent="-171450">
              <a:lnSpc>
                <a:spcPct val="150000"/>
              </a:lnSpc>
              <a:buFont typeface="Arial" panose="020B0604020202020204" pitchFamily="34" charset="0"/>
              <a:buChar char="-"/>
            </a:pPr>
            <a:r>
              <a:rPr lang="en-US" sz="1200" dirty="0">
                <a:solidFill>
                  <a:schemeClr val="bg1"/>
                </a:solidFill>
              </a:rPr>
              <a:t>You will get a demo publish key and subscribe key</a:t>
            </a:r>
          </a:p>
          <a:p>
            <a:pPr marL="171450" indent="-171450">
              <a:lnSpc>
                <a:spcPct val="150000"/>
              </a:lnSpc>
              <a:buFont typeface="Arial" panose="020B0604020202020204" pitchFamily="34" charset="0"/>
              <a:buChar char="-"/>
            </a:pPr>
            <a:r>
              <a:rPr lang="en-US" sz="1200" dirty="0">
                <a:solidFill>
                  <a:schemeClr val="bg1"/>
                </a:solidFill>
              </a:rPr>
              <a:t>On the main code change the publish key and subscribe key to the ones you just generate</a:t>
            </a:r>
          </a:p>
          <a:p>
            <a:pPr marL="171450" indent="-171450">
              <a:lnSpc>
                <a:spcPct val="150000"/>
              </a:lnSpc>
              <a:buFont typeface="Arial" panose="020B0604020202020204" pitchFamily="34" charset="0"/>
              <a:buChar char="-"/>
            </a:pPr>
            <a:r>
              <a:rPr lang="en-US" sz="1200" dirty="0">
                <a:solidFill>
                  <a:schemeClr val="bg1"/>
                </a:solidFill>
              </a:rPr>
              <a:t>Similarly on the html file do the same</a:t>
            </a:r>
          </a:p>
          <a:p>
            <a:pPr marL="171450" indent="-171450">
              <a:lnSpc>
                <a:spcPct val="150000"/>
              </a:lnSpc>
              <a:buFont typeface="Arial" panose="020B0604020202020204" pitchFamily="34" charset="0"/>
              <a:buChar char="-"/>
            </a:pPr>
            <a:endParaRPr lang="en-US" sz="1200" dirty="0">
              <a:solidFill>
                <a:schemeClr val="bg1"/>
              </a:solidFill>
            </a:endParaRPr>
          </a:p>
          <a:p>
            <a:pPr marL="171450" indent="-171450">
              <a:lnSpc>
                <a:spcPct val="150000"/>
              </a:lnSpc>
              <a:buFont typeface="Arial" panose="020B0604020202020204" pitchFamily="34" charset="0"/>
              <a:buChar char="-"/>
            </a:pPr>
            <a:endParaRPr lang="en-US" sz="1500" dirty="0">
              <a:solidFill>
                <a:schemeClr val="bg1"/>
              </a:solidFill>
            </a:endParaRPr>
          </a:p>
          <a:p>
            <a:pPr>
              <a:lnSpc>
                <a:spcPct val="150000"/>
              </a:lnSpc>
            </a:pPr>
            <a:endParaRPr lang="en-US" sz="1500"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641424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5" name="TextBox 4">
            <a:extLst>
              <a:ext uri="{FF2B5EF4-FFF2-40B4-BE49-F238E27FC236}">
                <a16:creationId xmlns:a16="http://schemas.microsoft.com/office/drawing/2014/main" id="{69C66A93-A4D3-4E80-A8C9-77F8769AD1AC}"/>
              </a:ext>
            </a:extLst>
          </p:cNvPr>
          <p:cNvSpPr txBox="1"/>
          <p:nvPr/>
        </p:nvSpPr>
        <p:spPr>
          <a:xfrm>
            <a:off x="457199" y="1167258"/>
            <a:ext cx="8413263" cy="4532010"/>
          </a:xfrm>
          <a:prstGeom prst="rect">
            <a:avLst/>
          </a:prstGeom>
          <a:noFill/>
        </p:spPr>
        <p:txBody>
          <a:bodyPr wrap="square" rtlCol="0">
            <a:spAutoFit/>
          </a:bodyPr>
          <a:lstStyle/>
          <a:p>
            <a:pPr>
              <a:lnSpc>
                <a:spcPct val="150000"/>
              </a:lnSpc>
            </a:pPr>
            <a:r>
              <a:rPr lang="en-US" sz="1600" b="1" dirty="0" err="1">
                <a:solidFill>
                  <a:schemeClr val="bg1"/>
                </a:solidFill>
              </a:rPr>
              <a:t>Thinkspeak</a:t>
            </a:r>
            <a:r>
              <a:rPr lang="en-US" sz="1600" b="1" dirty="0">
                <a:solidFill>
                  <a:schemeClr val="bg1"/>
                </a:solidFill>
              </a:rPr>
              <a:t>: To use </a:t>
            </a:r>
            <a:r>
              <a:rPr lang="en-US" sz="1600" b="1" dirty="0" err="1">
                <a:solidFill>
                  <a:schemeClr val="bg1"/>
                </a:solidFill>
              </a:rPr>
              <a:t>thinkspeak</a:t>
            </a:r>
            <a:r>
              <a:rPr lang="en-US" sz="1600" b="1" dirty="0">
                <a:solidFill>
                  <a:schemeClr val="bg1"/>
                </a:solidFill>
              </a:rPr>
              <a:t>, follow the instruction mentioned below</a:t>
            </a:r>
          </a:p>
          <a:p>
            <a:pPr marL="285750" indent="-285750">
              <a:lnSpc>
                <a:spcPct val="150000"/>
              </a:lnSpc>
              <a:buFontTx/>
              <a:buChar char="-"/>
            </a:pPr>
            <a:r>
              <a:rPr lang="en-US" sz="1500" dirty="0">
                <a:solidFill>
                  <a:schemeClr val="bg1"/>
                </a:solidFill>
                <a:hlinkClick r:id="rId4"/>
              </a:rPr>
              <a:t>https://thingspeak.com/</a:t>
            </a:r>
            <a:endParaRPr lang="en-US" sz="1500" dirty="0">
              <a:solidFill>
                <a:schemeClr val="bg1"/>
              </a:solidFill>
            </a:endParaRPr>
          </a:p>
          <a:p>
            <a:pPr marL="285750" indent="-285750">
              <a:lnSpc>
                <a:spcPct val="150000"/>
              </a:lnSpc>
              <a:buFontTx/>
              <a:buChar char="-"/>
            </a:pPr>
            <a:r>
              <a:rPr lang="en-US" sz="1500" dirty="0">
                <a:solidFill>
                  <a:schemeClr val="bg1"/>
                </a:solidFill>
              </a:rPr>
              <a:t>Sign up and make an account on </a:t>
            </a:r>
            <a:r>
              <a:rPr lang="en-US" sz="1500" dirty="0" err="1">
                <a:solidFill>
                  <a:schemeClr val="bg1"/>
                </a:solidFill>
              </a:rPr>
              <a:t>Thinkspeak</a:t>
            </a:r>
            <a:r>
              <a:rPr lang="en-US" sz="1500" dirty="0">
                <a:solidFill>
                  <a:schemeClr val="bg1"/>
                </a:solidFill>
              </a:rPr>
              <a:t> </a:t>
            </a:r>
          </a:p>
          <a:p>
            <a:pPr marL="285750" indent="-285750">
              <a:lnSpc>
                <a:spcPct val="150000"/>
              </a:lnSpc>
              <a:buFontTx/>
              <a:buChar char="-"/>
            </a:pPr>
            <a:r>
              <a:rPr lang="en-US" sz="1500" dirty="0">
                <a:solidFill>
                  <a:schemeClr val="bg1"/>
                </a:solidFill>
              </a:rPr>
              <a:t>Navigate to channels -&gt; New Channel</a:t>
            </a:r>
          </a:p>
          <a:p>
            <a:pPr marL="285750" indent="-285750">
              <a:lnSpc>
                <a:spcPct val="150000"/>
              </a:lnSpc>
              <a:buFontTx/>
              <a:buChar char="-"/>
            </a:pPr>
            <a:r>
              <a:rPr lang="en-US" sz="1500" dirty="0">
                <a:solidFill>
                  <a:schemeClr val="bg1"/>
                </a:solidFill>
              </a:rPr>
              <a:t>Name the channel and fill in all the measurement we will be viewing today (Temp_Deg C for channel 1 etc.)</a:t>
            </a:r>
          </a:p>
          <a:p>
            <a:pPr marL="285750" indent="-285750">
              <a:lnSpc>
                <a:spcPct val="150000"/>
              </a:lnSpc>
              <a:buFontTx/>
              <a:buChar char="-"/>
            </a:pPr>
            <a:r>
              <a:rPr lang="en-US" sz="1500" dirty="0">
                <a:solidFill>
                  <a:schemeClr val="bg1"/>
                </a:solidFill>
              </a:rPr>
              <a:t>Save the channel</a:t>
            </a:r>
          </a:p>
          <a:p>
            <a:pPr marL="285750" indent="-285750">
              <a:lnSpc>
                <a:spcPct val="150000"/>
              </a:lnSpc>
              <a:buFontTx/>
              <a:buChar char="-"/>
            </a:pPr>
            <a:r>
              <a:rPr lang="en-US" sz="1500" dirty="0">
                <a:solidFill>
                  <a:schemeClr val="bg1"/>
                </a:solidFill>
              </a:rPr>
              <a:t>In the private view, now to can see your fields and monitor them</a:t>
            </a:r>
          </a:p>
          <a:p>
            <a:pPr marL="285750" indent="-285750">
              <a:lnSpc>
                <a:spcPct val="150000"/>
              </a:lnSpc>
              <a:buFontTx/>
              <a:buChar char="-"/>
            </a:pPr>
            <a:r>
              <a:rPr lang="en-US" sz="1500" dirty="0">
                <a:solidFill>
                  <a:schemeClr val="bg1"/>
                </a:solidFill>
              </a:rPr>
              <a:t>Go the API key and copy the write API key, paste this key on the main code</a:t>
            </a:r>
          </a:p>
          <a:p>
            <a:pPr marL="285750" indent="-285750">
              <a:lnSpc>
                <a:spcPct val="150000"/>
              </a:lnSpc>
              <a:buFontTx/>
              <a:buChar char="-"/>
            </a:pPr>
            <a:endParaRPr lang="en-US" sz="1500" dirty="0">
              <a:solidFill>
                <a:schemeClr val="bg1"/>
              </a:solidFill>
            </a:endParaRPr>
          </a:p>
          <a:p>
            <a:pPr marL="285750" indent="-285750">
              <a:lnSpc>
                <a:spcPct val="150000"/>
              </a:lnSpc>
              <a:buFontTx/>
              <a:buChar char="-"/>
            </a:pPr>
            <a:endParaRPr lang="en-US" sz="1600" dirty="0">
              <a:solidFill>
                <a:schemeClr val="bg1"/>
              </a:solidFill>
            </a:endParaRPr>
          </a:p>
          <a:p>
            <a:pPr marL="285750" indent="-285750">
              <a:lnSpc>
                <a:spcPct val="150000"/>
              </a:lnSpc>
              <a:buFontTx/>
              <a:buChar char="-"/>
            </a:pPr>
            <a:endParaRPr lang="en-US" sz="1600" b="1"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7515747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dirty="0">
                <a:solidFill>
                  <a:schemeClr val="bg1"/>
                </a:solidFill>
              </a:rPr>
              <a:t>Code and steps</a:t>
            </a:r>
            <a:endParaRPr lang="en" dirty="0">
              <a:solidFill>
                <a:schemeClr val="bg1"/>
              </a:solidFill>
            </a:endParaRPr>
          </a:p>
        </p:txBody>
      </p:sp>
      <p:sp>
        <p:nvSpPr>
          <p:cNvPr id="6" name="TextBox 5">
            <a:extLst>
              <a:ext uri="{FF2B5EF4-FFF2-40B4-BE49-F238E27FC236}">
                <a16:creationId xmlns:a16="http://schemas.microsoft.com/office/drawing/2014/main" id="{66F99594-AADF-42F9-88EC-850098A2E8CE}"/>
              </a:ext>
            </a:extLst>
          </p:cNvPr>
          <p:cNvSpPr txBox="1"/>
          <p:nvPr/>
        </p:nvSpPr>
        <p:spPr>
          <a:xfrm>
            <a:off x="671208" y="1156239"/>
            <a:ext cx="8413263" cy="5547673"/>
          </a:xfrm>
          <a:prstGeom prst="rect">
            <a:avLst/>
          </a:prstGeom>
          <a:noFill/>
        </p:spPr>
        <p:txBody>
          <a:bodyPr wrap="square" rtlCol="0">
            <a:spAutoFit/>
          </a:bodyPr>
          <a:lstStyle/>
          <a:p>
            <a:pPr>
              <a:lnSpc>
                <a:spcPct val="150000"/>
              </a:lnSpc>
            </a:pPr>
            <a:r>
              <a:rPr lang="en-US" sz="1350" b="1" dirty="0">
                <a:solidFill>
                  <a:schemeClr val="bg1"/>
                </a:solidFill>
              </a:rPr>
              <a:t>IFTTT - To use </a:t>
            </a:r>
            <a:r>
              <a:rPr lang="en-US" sz="1350" b="1" dirty="0" err="1">
                <a:solidFill>
                  <a:schemeClr val="bg1"/>
                </a:solidFill>
              </a:rPr>
              <a:t>thinkspeak</a:t>
            </a:r>
            <a:r>
              <a:rPr lang="en-US" sz="1350" b="1" dirty="0">
                <a:solidFill>
                  <a:schemeClr val="bg1"/>
                </a:solidFill>
              </a:rPr>
              <a:t>, follow the instruction mentioned below</a:t>
            </a:r>
          </a:p>
          <a:p>
            <a:pPr marL="285750" indent="-285750">
              <a:lnSpc>
                <a:spcPct val="150000"/>
              </a:lnSpc>
              <a:buFontTx/>
              <a:buChar char="-"/>
            </a:pPr>
            <a:r>
              <a:rPr lang="en-US" sz="1350" dirty="0">
                <a:solidFill>
                  <a:schemeClr val="bg1"/>
                </a:solidFill>
                <a:hlinkClick r:id="rId4"/>
              </a:rPr>
              <a:t>https://ifttt.com/discover</a:t>
            </a:r>
            <a:r>
              <a:rPr lang="en-US" sz="1350" dirty="0">
                <a:solidFill>
                  <a:schemeClr val="bg1"/>
                </a:solidFill>
              </a:rPr>
              <a:t> ; Download the app on your phone too </a:t>
            </a:r>
          </a:p>
          <a:p>
            <a:pPr marL="285750" indent="-285750">
              <a:lnSpc>
                <a:spcPct val="150000"/>
              </a:lnSpc>
              <a:buFontTx/>
              <a:buChar char="-"/>
            </a:pPr>
            <a:r>
              <a:rPr lang="en-US" sz="1350" dirty="0">
                <a:solidFill>
                  <a:schemeClr val="bg1"/>
                </a:solidFill>
              </a:rPr>
              <a:t>Navigate to my applets -&gt; New applets</a:t>
            </a:r>
          </a:p>
          <a:p>
            <a:pPr marL="285750" indent="-285750">
              <a:lnSpc>
                <a:spcPct val="150000"/>
              </a:lnSpc>
              <a:buFontTx/>
              <a:buChar char="-"/>
            </a:pPr>
            <a:r>
              <a:rPr lang="en-US" sz="1350" dirty="0">
                <a:solidFill>
                  <a:schemeClr val="bg1"/>
                </a:solidFill>
              </a:rPr>
              <a:t>Press </a:t>
            </a:r>
            <a:r>
              <a:rPr lang="en-US" sz="1350" b="1" u="sng" dirty="0">
                <a:solidFill>
                  <a:schemeClr val="bg1"/>
                </a:solidFill>
              </a:rPr>
              <a:t>this</a:t>
            </a:r>
            <a:r>
              <a:rPr lang="en-US" sz="1350" b="1" dirty="0">
                <a:solidFill>
                  <a:schemeClr val="bg1"/>
                </a:solidFill>
              </a:rPr>
              <a:t> </a:t>
            </a:r>
            <a:r>
              <a:rPr lang="en-US" sz="1350" dirty="0">
                <a:solidFill>
                  <a:schemeClr val="bg1"/>
                </a:solidFill>
              </a:rPr>
              <a:t>and search for </a:t>
            </a:r>
            <a:r>
              <a:rPr lang="en-US" sz="1350" u="sng" dirty="0" err="1">
                <a:solidFill>
                  <a:schemeClr val="bg1"/>
                </a:solidFill>
              </a:rPr>
              <a:t>Webhooks</a:t>
            </a:r>
            <a:r>
              <a:rPr lang="en-US" sz="1350" dirty="0">
                <a:solidFill>
                  <a:schemeClr val="bg1"/>
                </a:solidFill>
              </a:rPr>
              <a:t>, give a name for the event</a:t>
            </a:r>
          </a:p>
          <a:p>
            <a:pPr marL="285750" indent="-285750">
              <a:lnSpc>
                <a:spcPct val="150000"/>
              </a:lnSpc>
              <a:buFontTx/>
              <a:buChar char="-"/>
            </a:pPr>
            <a:r>
              <a:rPr lang="en-US" sz="1350" dirty="0">
                <a:solidFill>
                  <a:schemeClr val="bg1"/>
                </a:solidFill>
              </a:rPr>
              <a:t>Next press </a:t>
            </a:r>
            <a:r>
              <a:rPr lang="en-US" sz="1350" b="1" u="sng" dirty="0">
                <a:solidFill>
                  <a:schemeClr val="bg1"/>
                </a:solidFill>
              </a:rPr>
              <a:t>then</a:t>
            </a:r>
            <a:r>
              <a:rPr lang="en-US" sz="1350" dirty="0">
                <a:solidFill>
                  <a:schemeClr val="bg1"/>
                </a:solidFill>
              </a:rPr>
              <a:t> and search for </a:t>
            </a:r>
            <a:r>
              <a:rPr lang="en-US" sz="1350" u="sng" dirty="0">
                <a:solidFill>
                  <a:schemeClr val="bg1"/>
                </a:solidFill>
              </a:rPr>
              <a:t>notification</a:t>
            </a:r>
            <a:r>
              <a:rPr lang="en-US" sz="1350" dirty="0">
                <a:solidFill>
                  <a:schemeClr val="bg1"/>
                </a:solidFill>
              </a:rPr>
              <a:t>, write a message or leave it as is, Save it.</a:t>
            </a:r>
          </a:p>
          <a:p>
            <a:pPr marL="285750" indent="-285750">
              <a:lnSpc>
                <a:spcPct val="150000"/>
              </a:lnSpc>
              <a:buFontTx/>
              <a:buChar char="-"/>
            </a:pPr>
            <a:r>
              <a:rPr lang="en-US" sz="1350" dirty="0">
                <a:solidFill>
                  <a:schemeClr val="bg1"/>
                </a:solidFill>
              </a:rPr>
              <a:t>My Applets -&gt; Services -&gt; </a:t>
            </a:r>
            <a:r>
              <a:rPr lang="en-US" sz="1350" dirty="0" err="1">
                <a:solidFill>
                  <a:schemeClr val="bg1"/>
                </a:solidFill>
              </a:rPr>
              <a:t>webhooks</a:t>
            </a:r>
            <a:r>
              <a:rPr lang="en-US" sz="1350" dirty="0">
                <a:solidFill>
                  <a:schemeClr val="bg1"/>
                </a:solidFill>
              </a:rPr>
              <a:t> -&gt; settings </a:t>
            </a:r>
          </a:p>
          <a:p>
            <a:pPr marL="285750" indent="-285750">
              <a:lnSpc>
                <a:spcPct val="150000"/>
              </a:lnSpc>
              <a:buFontTx/>
              <a:buChar char="-"/>
            </a:pPr>
            <a:r>
              <a:rPr lang="en-US" sz="1350" dirty="0">
                <a:solidFill>
                  <a:schemeClr val="bg1"/>
                </a:solidFill>
              </a:rPr>
              <a:t>Now copy the URL and paste it on your search bar</a:t>
            </a:r>
          </a:p>
          <a:p>
            <a:pPr marL="285750" indent="-285750">
              <a:lnSpc>
                <a:spcPct val="150000"/>
              </a:lnSpc>
              <a:buFontTx/>
              <a:buChar char="-"/>
            </a:pPr>
            <a:r>
              <a:rPr lang="en-US" sz="1350" dirty="0">
                <a:solidFill>
                  <a:schemeClr val="bg1"/>
                </a:solidFill>
              </a:rPr>
              <a:t>In the Make a POST or GET web request to write the name of your event</a:t>
            </a:r>
          </a:p>
          <a:p>
            <a:pPr marL="285750" indent="-285750">
              <a:lnSpc>
                <a:spcPct val="150000"/>
              </a:lnSpc>
              <a:buFontTx/>
              <a:buChar char="-"/>
            </a:pPr>
            <a:r>
              <a:rPr lang="en-US" sz="1350" dirty="0">
                <a:solidFill>
                  <a:schemeClr val="bg1"/>
                </a:solidFill>
              </a:rPr>
              <a:t>Now copy the link that you generate and put it on the code, now you will receive notification whenever an event is triggered </a:t>
            </a:r>
          </a:p>
          <a:p>
            <a:pPr>
              <a:lnSpc>
                <a:spcPct val="150000"/>
              </a:lnSpc>
            </a:pPr>
            <a:br>
              <a:rPr lang="en-US" sz="1500" dirty="0">
                <a:solidFill>
                  <a:schemeClr val="bg1"/>
                </a:solidFill>
              </a:rPr>
            </a:br>
            <a:endParaRPr lang="en-US" sz="1500" dirty="0">
              <a:solidFill>
                <a:schemeClr val="bg1"/>
              </a:solidFill>
            </a:endParaRPr>
          </a:p>
          <a:p>
            <a:pPr marL="285750" indent="-285750">
              <a:lnSpc>
                <a:spcPct val="150000"/>
              </a:lnSpc>
              <a:buFontTx/>
              <a:buChar char="-"/>
            </a:pPr>
            <a:endParaRPr lang="en-US" sz="1500" dirty="0">
              <a:solidFill>
                <a:schemeClr val="bg1"/>
              </a:solidFill>
            </a:endParaRPr>
          </a:p>
          <a:p>
            <a:pPr marL="285750" indent="-285750">
              <a:lnSpc>
                <a:spcPct val="150000"/>
              </a:lnSpc>
              <a:buFontTx/>
              <a:buChar char="-"/>
            </a:pPr>
            <a:endParaRPr lang="en-US" sz="1500" dirty="0">
              <a:solidFill>
                <a:schemeClr val="bg1"/>
              </a:solidFill>
            </a:endParaRPr>
          </a:p>
          <a:p>
            <a:pPr marL="285750" indent="-285750">
              <a:lnSpc>
                <a:spcPct val="150000"/>
              </a:lnSpc>
              <a:buFontTx/>
              <a:buChar char="-"/>
            </a:pPr>
            <a:endParaRPr lang="en-US" sz="1600" dirty="0">
              <a:solidFill>
                <a:schemeClr val="bg1"/>
              </a:solidFill>
            </a:endParaRPr>
          </a:p>
          <a:p>
            <a:pPr marL="285750" indent="-285750">
              <a:lnSpc>
                <a:spcPct val="150000"/>
              </a:lnSpc>
              <a:buFontTx/>
              <a:buChar char="-"/>
            </a:pPr>
            <a:endParaRPr lang="en-US" sz="1600" b="1" dirty="0">
              <a:solidFill>
                <a:schemeClr val="bg1"/>
              </a:solidFill>
            </a:endParaRPr>
          </a:p>
          <a:p>
            <a:pPr marL="285750" lvl="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2539817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5" name="Shape 238">
            <a:extLst>
              <a:ext uri="{FF2B5EF4-FFF2-40B4-BE49-F238E27FC236}">
                <a16:creationId xmlns:a16="http://schemas.microsoft.com/office/drawing/2014/main" id="{5ED2B87D-95CC-457C-B6E4-30C1C947F004}"/>
              </a:ext>
            </a:extLst>
          </p:cNvPr>
          <p:cNvSpPr txBox="1">
            <a:spLocks noGrp="1"/>
          </p:cNvSpPr>
          <p:nvPr>
            <p:ph type="title"/>
          </p:nvPr>
        </p:nvSpPr>
        <p:spPr>
          <a:xfrm>
            <a:off x="1061223"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dirty="0">
                <a:solidFill>
                  <a:srgbClr val="FFFFFF"/>
                </a:solidFill>
              </a:rPr>
              <a:t>THANK YOU</a:t>
            </a:r>
          </a:p>
        </p:txBody>
      </p:sp>
      <p:pic>
        <p:nvPicPr>
          <p:cNvPr id="3" name="Picture 2" descr="A screenshot of a cell phone&#10;&#10;Description generated with high confidence">
            <a:extLst>
              <a:ext uri="{FF2B5EF4-FFF2-40B4-BE49-F238E27FC236}">
                <a16:creationId xmlns:a16="http://schemas.microsoft.com/office/drawing/2014/main" id="{6A3E1171-8111-4E09-B420-DBFEAB288030}"/>
              </a:ext>
            </a:extLst>
          </p:cNvPr>
          <p:cNvPicPr>
            <a:picLocks noChangeAspect="1"/>
          </p:cNvPicPr>
          <p:nvPr/>
        </p:nvPicPr>
        <p:blipFill>
          <a:blip r:embed="rId4"/>
          <a:stretch>
            <a:fillRect/>
          </a:stretch>
        </p:blipFill>
        <p:spPr>
          <a:xfrm>
            <a:off x="0" y="0"/>
            <a:ext cx="9144000" cy="5143500"/>
          </a:xfrm>
          <a:prstGeom prst="rect">
            <a:avLst/>
          </a:prstGeom>
        </p:spPr>
      </p:pic>
      <p:sp>
        <p:nvSpPr>
          <p:cNvPr id="8" name="Shape 238">
            <a:extLst>
              <a:ext uri="{FF2B5EF4-FFF2-40B4-BE49-F238E27FC236}">
                <a16:creationId xmlns:a16="http://schemas.microsoft.com/office/drawing/2014/main" id="{87075B69-225D-460E-B804-22081EE745B1}"/>
              </a:ext>
            </a:extLst>
          </p:cNvPr>
          <p:cNvSpPr txBox="1">
            <a:spLocks/>
          </p:cNvSpPr>
          <p:nvPr/>
        </p:nvSpPr>
        <p:spPr>
          <a:xfrm>
            <a:off x="1312077" y="411958"/>
            <a:ext cx="6770700" cy="857400"/>
          </a:xfrm>
          <a:prstGeom prst="rect">
            <a:avLst/>
          </a:prstGeom>
          <a:noFill/>
          <a:ln>
            <a:noFill/>
          </a:ln>
        </p:spPr>
        <p:txBody>
          <a:bodyPr wrap="square" lIns="91425" tIns="45700" rIns="91425" bIns="45700"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pPr marL="1828800" algn="l">
              <a:buSzPct val="25000"/>
            </a:pPr>
            <a:r>
              <a:rPr lang="en" dirty="0">
                <a:solidFill>
                  <a:srgbClr val="FFFFFF"/>
                </a:solidFill>
              </a:rPr>
              <a:t>THANK YOU</a:t>
            </a:r>
          </a:p>
        </p:txBody>
      </p:sp>
    </p:spTree>
    <p:extLst>
      <p:ext uri="{BB962C8B-B14F-4D97-AF65-F5344CB8AC3E}">
        <p14:creationId xmlns:p14="http://schemas.microsoft.com/office/powerpoint/2010/main" val="1980744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pic>
        <p:nvPicPr>
          <p:cNvPr id="6146" name="Picture 2" descr="Image result for internet of things example">
            <a:extLst>
              <a:ext uri="{FF2B5EF4-FFF2-40B4-BE49-F238E27FC236}">
                <a16:creationId xmlns:a16="http://schemas.microsoft.com/office/drawing/2014/main" id="{3FD550FC-E8F1-46F5-B337-2120B122A7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63525"/>
            <a:ext cx="9144000" cy="4614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170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sz="3600" dirty="0">
                <a:solidFill>
                  <a:srgbClr val="FFFFFF"/>
                </a:solidFill>
              </a:rPr>
              <a:t>What we are going to do today</a:t>
            </a:r>
            <a:endParaRPr lang="en" sz="3600" dirty="0">
              <a:solidFill>
                <a:srgbClr val="FFFFFF"/>
              </a:solidFill>
            </a:endParaRPr>
          </a:p>
        </p:txBody>
      </p:sp>
      <p:sp>
        <p:nvSpPr>
          <p:cNvPr id="7" name="TextBox 6">
            <a:extLst>
              <a:ext uri="{FF2B5EF4-FFF2-40B4-BE49-F238E27FC236}">
                <a16:creationId xmlns:a16="http://schemas.microsoft.com/office/drawing/2014/main" id="{726BF056-02B2-4472-A12A-D6CBE4DB21E1}"/>
              </a:ext>
            </a:extLst>
          </p:cNvPr>
          <p:cNvSpPr txBox="1"/>
          <p:nvPr/>
        </p:nvSpPr>
        <p:spPr>
          <a:xfrm>
            <a:off x="202922" y="1152279"/>
            <a:ext cx="8229600" cy="2559996"/>
          </a:xfrm>
          <a:prstGeom prst="rect">
            <a:avLst/>
          </a:prstGeom>
          <a:noFill/>
        </p:spPr>
        <p:txBody>
          <a:bodyPr wrap="square" rtlCol="0">
            <a:spAutoFit/>
          </a:bodyPr>
          <a:lstStyle/>
          <a:p>
            <a:pPr marL="285750" indent="-285750">
              <a:lnSpc>
                <a:spcPct val="300000"/>
              </a:lnSpc>
              <a:buFont typeface="Arial" panose="020B0604020202020204" pitchFamily="34" charset="0"/>
              <a:buChar char="•"/>
            </a:pPr>
            <a:r>
              <a:rPr lang="en-US" sz="1900" b="1" dirty="0">
                <a:solidFill>
                  <a:schemeClr val="bg1"/>
                </a:solidFill>
              </a:rPr>
              <a:t>Data monitoring</a:t>
            </a:r>
          </a:p>
          <a:p>
            <a:pPr marL="285750" indent="-285750">
              <a:lnSpc>
                <a:spcPct val="300000"/>
              </a:lnSpc>
              <a:buFont typeface="Arial" panose="020B0604020202020204" pitchFamily="34" charset="0"/>
              <a:buChar char="•"/>
            </a:pPr>
            <a:r>
              <a:rPr lang="en-US" sz="1900" b="1" dirty="0">
                <a:solidFill>
                  <a:schemeClr val="bg1"/>
                </a:solidFill>
              </a:rPr>
              <a:t>Notifications</a:t>
            </a:r>
          </a:p>
          <a:p>
            <a:pPr marL="285750" indent="-285750">
              <a:lnSpc>
                <a:spcPct val="300000"/>
              </a:lnSpc>
              <a:buFont typeface="Arial" panose="020B0604020202020204" pitchFamily="34" charset="0"/>
              <a:buChar char="•"/>
            </a:pPr>
            <a:r>
              <a:rPr lang="en-US" sz="1900" b="1" dirty="0">
                <a:solidFill>
                  <a:schemeClr val="bg1"/>
                </a:solidFill>
              </a:rPr>
              <a:t>Controlling</a:t>
            </a:r>
          </a:p>
        </p:txBody>
      </p:sp>
      <p:pic>
        <p:nvPicPr>
          <p:cNvPr id="2050" name="Picture 2" descr="Image result for data monitoring">
            <a:extLst>
              <a:ext uri="{FF2B5EF4-FFF2-40B4-BE49-F238E27FC236}">
                <a16:creationId xmlns:a16="http://schemas.microsoft.com/office/drawing/2014/main" id="{412D6F9F-6E74-451D-8A01-3C2A6533D8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8950" y="1196730"/>
            <a:ext cx="5734328" cy="2951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380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sz="3600" dirty="0">
                <a:solidFill>
                  <a:srgbClr val="FFFFFF"/>
                </a:solidFill>
              </a:rPr>
              <a:t>Data monitoring</a:t>
            </a:r>
            <a:endParaRPr lang="en" sz="3600" dirty="0">
              <a:solidFill>
                <a:srgbClr val="FFFFFF"/>
              </a:solidFill>
            </a:endParaRPr>
          </a:p>
        </p:txBody>
      </p:sp>
      <p:sp>
        <p:nvSpPr>
          <p:cNvPr id="2" name="TextBox 1">
            <a:extLst>
              <a:ext uri="{FF2B5EF4-FFF2-40B4-BE49-F238E27FC236}">
                <a16:creationId xmlns:a16="http://schemas.microsoft.com/office/drawing/2014/main" id="{39D2E49E-8DD2-4053-855E-B881830FFADD}"/>
              </a:ext>
            </a:extLst>
          </p:cNvPr>
          <p:cNvSpPr txBox="1"/>
          <p:nvPr/>
        </p:nvSpPr>
        <p:spPr>
          <a:xfrm>
            <a:off x="728283" y="1221897"/>
            <a:ext cx="6643561" cy="553998"/>
          </a:xfrm>
          <a:prstGeom prst="rect">
            <a:avLst/>
          </a:prstGeom>
          <a:noFill/>
        </p:spPr>
        <p:txBody>
          <a:bodyPr wrap="square" rtlCol="0">
            <a:spAutoFit/>
          </a:bodyPr>
          <a:lstStyle/>
          <a:p>
            <a:r>
              <a:rPr lang="en-US" sz="1600" dirty="0">
                <a:solidFill>
                  <a:schemeClr val="bg1"/>
                </a:solidFill>
              </a:rPr>
              <a:t>Will be monitored using </a:t>
            </a:r>
            <a:r>
              <a:rPr lang="en-US" sz="1600" dirty="0" err="1">
                <a:solidFill>
                  <a:schemeClr val="bg1"/>
                </a:solidFill>
              </a:rPr>
              <a:t>ThingSpeak</a:t>
            </a:r>
            <a:endParaRPr lang="en-US" sz="1600" dirty="0">
              <a:solidFill>
                <a:schemeClr val="bg1"/>
              </a:solidFill>
            </a:endParaRPr>
          </a:p>
          <a:p>
            <a:endParaRPr lang="en-US" dirty="0">
              <a:solidFill>
                <a:schemeClr val="bg1"/>
              </a:solidFill>
            </a:endParaRPr>
          </a:p>
        </p:txBody>
      </p:sp>
      <p:pic>
        <p:nvPicPr>
          <p:cNvPr id="2052" name="Picture 4" descr="Image result for thingspeak graphs">
            <a:extLst>
              <a:ext uri="{FF2B5EF4-FFF2-40B4-BE49-F238E27FC236}">
                <a16:creationId xmlns:a16="http://schemas.microsoft.com/office/drawing/2014/main" id="{82D4836C-4764-44A1-861E-D36AB67BDB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6852" y="1553671"/>
            <a:ext cx="4362955" cy="277884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D6C543B-A589-4D40-A0D5-A8EAF5C57641}"/>
              </a:ext>
            </a:extLst>
          </p:cNvPr>
          <p:cNvSpPr txBox="1"/>
          <p:nvPr/>
        </p:nvSpPr>
        <p:spPr>
          <a:xfrm>
            <a:off x="5482547" y="1553671"/>
            <a:ext cx="3378424" cy="2246769"/>
          </a:xfrm>
          <a:prstGeom prst="rect">
            <a:avLst/>
          </a:prstGeom>
          <a:noFill/>
        </p:spPr>
        <p:txBody>
          <a:bodyPr wrap="square" rtlCol="0">
            <a:spAutoFit/>
          </a:bodyPr>
          <a:lstStyle/>
          <a:p>
            <a:r>
              <a:rPr lang="en-US" dirty="0" err="1">
                <a:solidFill>
                  <a:schemeClr val="bg1"/>
                </a:solidFill>
              </a:rPr>
              <a:t>ThingSpeak</a:t>
            </a:r>
            <a:r>
              <a:rPr lang="en-US" dirty="0">
                <a:solidFill>
                  <a:schemeClr val="bg1"/>
                </a:solidFill>
              </a:rPr>
              <a:t> is an online application which can be used to monitor sensor data sent through the internet and display it in a graphical format.</a:t>
            </a:r>
          </a:p>
          <a:p>
            <a:endParaRPr lang="en-US" dirty="0">
              <a:solidFill>
                <a:schemeClr val="bg1"/>
              </a:solidFill>
            </a:endParaRPr>
          </a:p>
          <a:p>
            <a:r>
              <a:rPr lang="en-US" dirty="0">
                <a:solidFill>
                  <a:schemeClr val="bg1"/>
                </a:solidFill>
              </a:rPr>
              <a:t>In this workshop, we will monitor the following parameters:</a:t>
            </a:r>
          </a:p>
          <a:p>
            <a:pPr marL="285750" indent="-285750">
              <a:buFont typeface="Arial" panose="020B0604020202020204" pitchFamily="34" charset="0"/>
              <a:buChar char="•"/>
            </a:pPr>
            <a:r>
              <a:rPr lang="en-US" dirty="0">
                <a:solidFill>
                  <a:schemeClr val="bg1"/>
                </a:solidFill>
              </a:rPr>
              <a:t>Temperature</a:t>
            </a:r>
          </a:p>
          <a:p>
            <a:pPr marL="285750" indent="-285750">
              <a:buFont typeface="Arial" panose="020B0604020202020204" pitchFamily="34" charset="0"/>
              <a:buChar char="•"/>
            </a:pPr>
            <a:r>
              <a:rPr lang="en-US" dirty="0">
                <a:solidFill>
                  <a:schemeClr val="bg1"/>
                </a:solidFill>
              </a:rPr>
              <a:t>Motions</a:t>
            </a:r>
          </a:p>
          <a:p>
            <a:pPr marL="285750" indent="-285750">
              <a:buFont typeface="Arial" panose="020B0604020202020204" pitchFamily="34" charset="0"/>
              <a:buChar char="•"/>
            </a:pPr>
            <a:r>
              <a:rPr lang="en-US" dirty="0">
                <a:solidFill>
                  <a:schemeClr val="bg1"/>
                </a:solidFill>
              </a:rPr>
              <a:t>Light </a:t>
            </a:r>
          </a:p>
        </p:txBody>
      </p:sp>
    </p:spTree>
    <p:extLst>
      <p:ext uri="{BB962C8B-B14F-4D97-AF65-F5344CB8AC3E}">
        <p14:creationId xmlns:p14="http://schemas.microsoft.com/office/powerpoint/2010/main" val="1640148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sz="3600" dirty="0">
                <a:solidFill>
                  <a:srgbClr val="FFFFFF"/>
                </a:solidFill>
              </a:rPr>
              <a:t>Notifications</a:t>
            </a:r>
            <a:endParaRPr lang="en" sz="3600" dirty="0">
              <a:solidFill>
                <a:srgbClr val="FFFFFF"/>
              </a:solidFill>
            </a:endParaRPr>
          </a:p>
        </p:txBody>
      </p:sp>
      <p:sp>
        <p:nvSpPr>
          <p:cNvPr id="7" name="TextBox 6">
            <a:extLst>
              <a:ext uri="{FF2B5EF4-FFF2-40B4-BE49-F238E27FC236}">
                <a16:creationId xmlns:a16="http://schemas.microsoft.com/office/drawing/2014/main" id="{726BF056-02B2-4472-A12A-D6CBE4DB21E1}"/>
              </a:ext>
            </a:extLst>
          </p:cNvPr>
          <p:cNvSpPr txBox="1"/>
          <p:nvPr/>
        </p:nvSpPr>
        <p:spPr>
          <a:xfrm>
            <a:off x="331773" y="1063379"/>
            <a:ext cx="8229600" cy="400110"/>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rPr>
              <a:t>Notifications will be triggered using IFTTT (</a:t>
            </a:r>
            <a:r>
              <a:rPr lang="en-US" sz="2000" u="sng" dirty="0">
                <a:solidFill>
                  <a:schemeClr val="bg1"/>
                </a:solidFill>
              </a:rPr>
              <a:t>IF</a:t>
            </a:r>
            <a:r>
              <a:rPr lang="en-US" sz="2000" dirty="0">
                <a:solidFill>
                  <a:schemeClr val="bg1"/>
                </a:solidFill>
              </a:rPr>
              <a:t> </a:t>
            </a:r>
            <a:r>
              <a:rPr lang="en-US" sz="2000" u="sng" dirty="0">
                <a:solidFill>
                  <a:schemeClr val="bg1"/>
                </a:solidFill>
              </a:rPr>
              <a:t>T</a:t>
            </a:r>
            <a:r>
              <a:rPr lang="en-US" sz="2000" dirty="0">
                <a:solidFill>
                  <a:schemeClr val="bg1"/>
                </a:solidFill>
              </a:rPr>
              <a:t>his </a:t>
            </a:r>
            <a:r>
              <a:rPr lang="en-US" sz="2000" u="sng" dirty="0">
                <a:solidFill>
                  <a:schemeClr val="bg1"/>
                </a:solidFill>
              </a:rPr>
              <a:t>T</a:t>
            </a:r>
            <a:r>
              <a:rPr lang="en-US" sz="2000" dirty="0">
                <a:solidFill>
                  <a:schemeClr val="bg1"/>
                </a:solidFill>
              </a:rPr>
              <a:t>hen </a:t>
            </a:r>
            <a:r>
              <a:rPr lang="en-US" sz="2000" u="sng" dirty="0">
                <a:solidFill>
                  <a:schemeClr val="bg1"/>
                </a:solidFill>
              </a:rPr>
              <a:t>T</a:t>
            </a:r>
            <a:r>
              <a:rPr lang="en-US" sz="2000" dirty="0">
                <a:solidFill>
                  <a:schemeClr val="bg1"/>
                </a:solidFill>
              </a:rPr>
              <a:t>hat)</a:t>
            </a:r>
          </a:p>
        </p:txBody>
      </p:sp>
      <p:pic>
        <p:nvPicPr>
          <p:cNvPr id="4098" name="Picture 2" descr="Image result for ifttt">
            <a:extLst>
              <a:ext uri="{FF2B5EF4-FFF2-40B4-BE49-F238E27FC236}">
                <a16:creationId xmlns:a16="http://schemas.microsoft.com/office/drawing/2014/main" id="{5FA93064-A929-4001-B44F-A50D5638B1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1773" y="1584014"/>
            <a:ext cx="5062917" cy="284789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D202E65-88B2-4951-88F1-57CF993C28D2}"/>
              </a:ext>
            </a:extLst>
          </p:cNvPr>
          <p:cNvSpPr txBox="1"/>
          <p:nvPr/>
        </p:nvSpPr>
        <p:spPr>
          <a:xfrm>
            <a:off x="5526860" y="1584014"/>
            <a:ext cx="3285367" cy="2246769"/>
          </a:xfrm>
          <a:prstGeom prst="rect">
            <a:avLst/>
          </a:prstGeom>
          <a:noFill/>
        </p:spPr>
        <p:txBody>
          <a:bodyPr wrap="square" rtlCol="0">
            <a:spAutoFit/>
          </a:bodyPr>
          <a:lstStyle/>
          <a:p>
            <a:r>
              <a:rPr lang="en-US" dirty="0">
                <a:solidFill>
                  <a:schemeClr val="bg1"/>
                </a:solidFill>
              </a:rPr>
              <a:t>In this workshop, we will enable notifications to be sent to our mobile devices using the IFTTT application.</a:t>
            </a:r>
          </a:p>
          <a:p>
            <a:endParaRPr lang="en-US" dirty="0">
              <a:solidFill>
                <a:schemeClr val="bg1"/>
              </a:solidFill>
            </a:endParaRPr>
          </a:p>
          <a:p>
            <a:r>
              <a:rPr lang="en-US" dirty="0">
                <a:solidFill>
                  <a:schemeClr val="bg1"/>
                </a:solidFill>
              </a:rPr>
              <a:t> We will trigger notifications for:</a:t>
            </a:r>
          </a:p>
          <a:p>
            <a:pPr marL="285750" indent="-285750">
              <a:buFont typeface="Arial" panose="020B0604020202020204" pitchFamily="34" charset="0"/>
              <a:buChar char="•"/>
            </a:pPr>
            <a:r>
              <a:rPr lang="en-US" dirty="0">
                <a:solidFill>
                  <a:schemeClr val="bg1"/>
                </a:solidFill>
              </a:rPr>
              <a:t>Detected motion</a:t>
            </a:r>
          </a:p>
          <a:p>
            <a:pPr marL="285750" indent="-285750">
              <a:buFont typeface="Arial" panose="020B0604020202020204" pitchFamily="34" charset="0"/>
              <a:buChar char="•"/>
            </a:pPr>
            <a:r>
              <a:rPr lang="en-US" dirty="0">
                <a:solidFill>
                  <a:schemeClr val="bg1"/>
                </a:solidFill>
              </a:rPr>
              <a:t>If temperature goes beyond a certain value.</a:t>
            </a:r>
          </a:p>
          <a:p>
            <a:pPr marL="285750" indent="-285750">
              <a:buFont typeface="Arial" panose="020B0604020202020204" pitchFamily="34" charset="0"/>
              <a:buChar char="•"/>
            </a:pPr>
            <a:r>
              <a:rPr lang="en-US" dirty="0">
                <a:solidFill>
                  <a:schemeClr val="bg1"/>
                </a:solidFill>
              </a:rPr>
              <a:t>If light is detected.</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187753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sz="3600" dirty="0">
                <a:solidFill>
                  <a:srgbClr val="FFFFFF"/>
                </a:solidFill>
              </a:rPr>
              <a:t>Control</a:t>
            </a:r>
            <a:endParaRPr lang="en" sz="3600" dirty="0">
              <a:solidFill>
                <a:srgbClr val="FFFFFF"/>
              </a:solidFill>
            </a:endParaRPr>
          </a:p>
        </p:txBody>
      </p:sp>
      <p:sp>
        <p:nvSpPr>
          <p:cNvPr id="7" name="TextBox 6">
            <a:extLst>
              <a:ext uri="{FF2B5EF4-FFF2-40B4-BE49-F238E27FC236}">
                <a16:creationId xmlns:a16="http://schemas.microsoft.com/office/drawing/2014/main" id="{726BF056-02B2-4472-A12A-D6CBE4DB21E1}"/>
              </a:ext>
            </a:extLst>
          </p:cNvPr>
          <p:cNvSpPr txBox="1"/>
          <p:nvPr/>
        </p:nvSpPr>
        <p:spPr>
          <a:xfrm>
            <a:off x="331773" y="1063379"/>
            <a:ext cx="8229600" cy="707886"/>
          </a:xfrm>
          <a:prstGeom prst="rect">
            <a:avLst/>
          </a:prstGeom>
          <a:noFill/>
        </p:spPr>
        <p:txBody>
          <a:bodyPr wrap="square" rtlCol="0">
            <a:spAutoFit/>
          </a:bodyPr>
          <a:lstStyle/>
          <a:p>
            <a:r>
              <a:rPr lang="en-US" sz="2000" dirty="0">
                <a:solidFill>
                  <a:schemeClr val="bg1"/>
                </a:solidFill>
              </a:rPr>
              <a:t>Control of devices through browser can be enabled by </a:t>
            </a:r>
            <a:r>
              <a:rPr lang="en-US" sz="2000" dirty="0" err="1">
                <a:solidFill>
                  <a:schemeClr val="bg1"/>
                </a:solidFill>
              </a:rPr>
              <a:t>Pubnub</a:t>
            </a:r>
            <a:r>
              <a:rPr lang="en-US" sz="2000" dirty="0">
                <a:solidFill>
                  <a:schemeClr val="bg1"/>
                </a:solidFill>
              </a:rPr>
              <a:t>.</a:t>
            </a:r>
          </a:p>
          <a:p>
            <a:endParaRPr lang="en-US" sz="2000" dirty="0">
              <a:solidFill>
                <a:schemeClr val="bg1"/>
              </a:solidFill>
            </a:endParaRPr>
          </a:p>
        </p:txBody>
      </p:sp>
      <p:pic>
        <p:nvPicPr>
          <p:cNvPr id="5122" name="Picture 2" descr="Image result for pubnub">
            <a:extLst>
              <a:ext uri="{FF2B5EF4-FFF2-40B4-BE49-F238E27FC236}">
                <a16:creationId xmlns:a16="http://schemas.microsoft.com/office/drawing/2014/main" id="{733C3BEA-8A40-4640-83E0-69B94876F6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8831" y="1771265"/>
            <a:ext cx="6477000" cy="2352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566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 sz="3600" dirty="0">
                <a:solidFill>
                  <a:schemeClr val="bg1"/>
                </a:solidFill>
              </a:rPr>
              <a:t>The Raspberry P</a:t>
            </a:r>
            <a:r>
              <a:rPr lang="en-US" sz="3600" dirty="0">
                <a:solidFill>
                  <a:schemeClr val="bg1"/>
                </a:solidFill>
              </a:rPr>
              <a:t>I</a:t>
            </a:r>
            <a:r>
              <a:rPr lang="en" sz="3600" dirty="0">
                <a:solidFill>
                  <a:schemeClr val="bg1"/>
                </a:solidFill>
              </a:rPr>
              <a:t> </a:t>
            </a:r>
          </a:p>
        </p:txBody>
      </p:sp>
      <p:pic>
        <p:nvPicPr>
          <p:cNvPr id="5" name="Shape 174">
            <a:extLst>
              <a:ext uri="{FF2B5EF4-FFF2-40B4-BE49-F238E27FC236}">
                <a16:creationId xmlns:a16="http://schemas.microsoft.com/office/drawing/2014/main" id="{4BF48355-C115-43B4-B216-2B5BBF3E5710}"/>
              </a:ext>
            </a:extLst>
          </p:cNvPr>
          <p:cNvPicPr preferRelativeResize="0"/>
          <p:nvPr/>
        </p:nvPicPr>
        <p:blipFill>
          <a:blip r:embed="rId4">
            <a:alphaModFix/>
          </a:blip>
          <a:stretch>
            <a:fillRect/>
          </a:stretch>
        </p:blipFill>
        <p:spPr>
          <a:xfrm>
            <a:off x="1468989" y="1063379"/>
            <a:ext cx="6206022" cy="3292479"/>
          </a:xfrm>
          <a:prstGeom prst="rect">
            <a:avLst/>
          </a:prstGeom>
          <a:noFill/>
          <a:ln>
            <a:noFill/>
          </a:ln>
        </p:spPr>
      </p:pic>
    </p:spTree>
    <p:extLst>
      <p:ext uri="{BB962C8B-B14F-4D97-AF65-F5344CB8AC3E}">
        <p14:creationId xmlns:p14="http://schemas.microsoft.com/office/powerpoint/2010/main" val="270123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Shape 144">
            <a:extLst>
              <a:ext uri="{FF2B5EF4-FFF2-40B4-BE49-F238E27FC236}">
                <a16:creationId xmlns:a16="http://schemas.microsoft.com/office/drawing/2014/main" id="{10DFD969-97AE-41AC-B756-26BA759AA2A2}"/>
              </a:ext>
            </a:extLst>
          </p:cNvPr>
          <p:cNvSpPr txBox="1">
            <a:spLocks/>
          </p:cNvSpPr>
          <p:nvPr/>
        </p:nvSpPr>
        <p:spPr>
          <a:xfrm>
            <a:off x="457199" y="205979"/>
            <a:ext cx="8229600" cy="857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 sz="3600" dirty="0">
                <a:solidFill>
                  <a:schemeClr val="bg1"/>
                </a:solidFill>
              </a:rPr>
              <a:t>DHT11 - Temp &amp; Humidity Sensor</a:t>
            </a:r>
          </a:p>
        </p:txBody>
      </p:sp>
      <p:pic>
        <p:nvPicPr>
          <p:cNvPr id="3078" name="Picture 6" descr="https://www.smart-prototyping.com/image/cache/data/2_components/sensors/101810%20DHT11/DHT11-2-750x750.jpg">
            <a:extLst>
              <a:ext uri="{FF2B5EF4-FFF2-40B4-BE49-F238E27FC236}">
                <a16:creationId xmlns:a16="http://schemas.microsoft.com/office/drawing/2014/main" id="{C365DE3D-6D34-4D87-815C-73AF82A972F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738" t="37672" r="19544" b="30864"/>
          <a:stretch/>
        </p:blipFill>
        <p:spPr bwMode="auto">
          <a:xfrm rot="19449570">
            <a:off x="6002575" y="1765029"/>
            <a:ext cx="2827897" cy="133362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2B00694-D1BE-41FA-97FF-A2F218373535}"/>
              </a:ext>
            </a:extLst>
          </p:cNvPr>
          <p:cNvSpPr txBox="1"/>
          <p:nvPr/>
        </p:nvSpPr>
        <p:spPr>
          <a:xfrm>
            <a:off x="457199" y="1337936"/>
            <a:ext cx="5208955" cy="27315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500" dirty="0">
                <a:solidFill>
                  <a:schemeClr val="bg1"/>
                </a:solidFill>
              </a:rPr>
              <a:t>Measure your surrounding air temperature and relative humidity </a:t>
            </a:r>
          </a:p>
          <a:p>
            <a:pPr marL="285750" indent="-285750">
              <a:lnSpc>
                <a:spcPct val="150000"/>
              </a:lnSpc>
              <a:buFont typeface="Arial" panose="020B0604020202020204" pitchFamily="34" charset="0"/>
              <a:buChar char="•"/>
            </a:pPr>
            <a:r>
              <a:rPr lang="en-US" sz="1500" dirty="0">
                <a:solidFill>
                  <a:schemeClr val="bg1"/>
                </a:solidFill>
              </a:rPr>
              <a:t>Capacitive humidity sensor</a:t>
            </a:r>
          </a:p>
          <a:p>
            <a:pPr marL="285750" indent="-285750">
              <a:lnSpc>
                <a:spcPct val="150000"/>
              </a:lnSpc>
              <a:buFont typeface="Arial" panose="020B0604020202020204" pitchFamily="34" charset="0"/>
              <a:buChar char="•"/>
            </a:pPr>
            <a:r>
              <a:rPr lang="en-US" sz="1500" dirty="0">
                <a:solidFill>
                  <a:schemeClr val="bg1"/>
                </a:solidFill>
              </a:rPr>
              <a:t>Thermistor for temperature sensing</a:t>
            </a:r>
          </a:p>
          <a:p>
            <a:pPr marL="285750" indent="-285750">
              <a:lnSpc>
                <a:spcPct val="150000"/>
              </a:lnSpc>
              <a:buFont typeface="Arial" panose="020B0604020202020204" pitchFamily="34" charset="0"/>
              <a:buChar char="•"/>
            </a:pPr>
            <a:r>
              <a:rPr lang="en-US" sz="1500" kern="1200" dirty="0">
                <a:solidFill>
                  <a:schemeClr val="bg1"/>
                </a:solidFill>
              </a:rPr>
              <a:t>Mounted 10kΩ pull up resistor</a:t>
            </a:r>
          </a:p>
          <a:p>
            <a:pPr marL="285750" indent="-285750">
              <a:lnSpc>
                <a:spcPct val="150000"/>
              </a:lnSpc>
              <a:buFont typeface="Arial" panose="020B0604020202020204" pitchFamily="34" charset="0"/>
              <a:buChar char="•"/>
            </a:pPr>
            <a:r>
              <a:rPr lang="en-US" sz="1500" dirty="0">
                <a:solidFill>
                  <a:schemeClr val="bg1"/>
                </a:solidFill>
              </a:rPr>
              <a:t>Good for 20-80% humidity readings with 5% accuracy</a:t>
            </a:r>
          </a:p>
          <a:p>
            <a:pPr marL="285750" indent="-285750">
              <a:lnSpc>
                <a:spcPct val="150000"/>
              </a:lnSpc>
              <a:buFont typeface="Arial" panose="020B0604020202020204" pitchFamily="34" charset="0"/>
              <a:buChar char="•"/>
            </a:pPr>
            <a:r>
              <a:rPr lang="en-US" sz="1500" dirty="0">
                <a:solidFill>
                  <a:schemeClr val="bg1"/>
                </a:solidFill>
              </a:rPr>
              <a:t>Good for 0-50°C temperature readings ±2°C accuracy</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88035552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4203</TotalTime>
  <Words>940</Words>
  <Application>Microsoft Office PowerPoint</Application>
  <PresentationFormat>On-screen Show (16:9)</PresentationFormat>
  <Paragraphs>148</Paragraphs>
  <Slides>24</Slides>
  <Notes>24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24</vt:i4>
      </vt:variant>
    </vt:vector>
  </HeadingPairs>
  <TitlesOfParts>
    <vt:vector size="28" baseType="lpstr">
      <vt:lpstr>Arial</vt:lpstr>
      <vt:lpstr>Calibri</vt:lpstr>
      <vt:lpstr>Simple Light</vt:lpstr>
      <vt:lpstr>Office Theme</vt:lpstr>
      <vt:lpstr>Beginners guide to IOT using a Raspberry Pi</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rahul korani</cp:lastModifiedBy>
  <cp:revision>89</cp:revision>
  <dcterms:modified xsi:type="dcterms:W3CDTF">2017-11-17T23:35:41Z</dcterms:modified>
</cp:coreProperties>
</file>